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0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51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</p:sldIdLst>
  <p:sldSz cx="18288000" cy="10287000"/>
  <p:notesSz cx="6858000" cy="9144000"/>
  <p:embeddedFontLst>
    <p:embeddedFont>
      <p:font typeface="Gatwick Ultra-Bold" charset="1" panose="00000900000000000000"/>
      <p:regular r:id="rId41"/>
    </p:embeddedFont>
    <p:embeddedFont>
      <p:font typeface="Codec Pro Bold" charset="1" panose="00000600000000000000"/>
      <p:regular r:id="rId42"/>
    </p:embeddedFont>
    <p:embeddedFont>
      <p:font typeface="Codec Pro Ultra-Bold" charset="1" panose="00000700000000000000"/>
      <p:regular r:id="rId43"/>
    </p:embeddedFont>
    <p:embeddedFont>
      <p:font typeface="Codec Pro" charset="1" panose="00000500000000000000"/>
      <p:regular r:id="rId44"/>
    </p:embeddedFont>
    <p:embeddedFont>
      <p:font typeface="Gatwick Bold" charset="1" panose="00000800000000000000"/>
      <p:regular r:id="rId45"/>
    </p:embeddedFont>
    <p:embeddedFont>
      <p:font typeface="Arimo" charset="1" panose="020B0604020202020204"/>
      <p:regular r:id="rId46"/>
    </p:embeddedFont>
    <p:embeddedFont>
      <p:font typeface="Lato" charset="1" panose="020F0502020204030203"/>
      <p:regular r:id="rId47"/>
    </p:embeddedFont>
    <p:embeddedFont>
      <p:font typeface="Lato Bold" charset="1" panose="020F0502020204030203"/>
      <p:regular r:id="rId48"/>
    </p:embeddedFont>
    <p:embeddedFont>
      <p:font typeface="Arimo Bold" charset="1" panose="020B0704020202020204"/>
      <p:regular r:id="rId49"/>
    </p:embeddedFont>
    <p:embeddedFont>
      <p:font typeface="Gatwick" charset="1" panose="00000500000000000000"/>
      <p:regular r:id="rId50"/>
    </p:embeddedFont>
    <p:embeddedFont>
      <p:font typeface="Lato Italics" charset="1" panose="020F0502020204030203"/>
      <p:regular r:id="rId5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slides/slide34.xml" Type="http://schemas.openxmlformats.org/officeDocument/2006/relationships/slide"/><Relationship Id="rId4" Target="theme/theme1.xml" Type="http://schemas.openxmlformats.org/officeDocument/2006/relationships/theme"/><Relationship Id="rId40" Target="slides/slide35.xml" Type="http://schemas.openxmlformats.org/officeDocument/2006/relationships/slide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44" Target="fonts/font44.fntdata" Type="http://schemas.openxmlformats.org/officeDocument/2006/relationships/font"/><Relationship Id="rId45" Target="fonts/font45.fntdata" Type="http://schemas.openxmlformats.org/officeDocument/2006/relationships/font"/><Relationship Id="rId46" Target="fonts/font46.fntdata" Type="http://schemas.openxmlformats.org/officeDocument/2006/relationships/font"/><Relationship Id="rId47" Target="fonts/font47.fntdata" Type="http://schemas.openxmlformats.org/officeDocument/2006/relationships/font"/><Relationship Id="rId48" Target="fonts/font48.fntdata" Type="http://schemas.openxmlformats.org/officeDocument/2006/relationships/font"/><Relationship Id="rId49" Target="fonts/font49.fntdata" Type="http://schemas.openxmlformats.org/officeDocument/2006/relationships/font"/><Relationship Id="rId5" Target="tableStyles.xml" Type="http://schemas.openxmlformats.org/officeDocument/2006/relationships/tableStyles"/><Relationship Id="rId50" Target="fonts/font50.fntdata" Type="http://schemas.openxmlformats.org/officeDocument/2006/relationships/font"/><Relationship Id="rId51" Target="notesMasters/notesMaster1.xml" Type="http://schemas.openxmlformats.org/officeDocument/2006/relationships/notesMaster"/><Relationship Id="rId52" Target="theme/theme2.xml" Type="http://schemas.openxmlformats.org/officeDocument/2006/relationships/theme"/><Relationship Id="rId53" Target="notesSlides/notesSlide1.xml" Type="http://schemas.openxmlformats.org/officeDocument/2006/relationships/notesSlide"/><Relationship Id="rId54" Target="notesSlides/notesSlide2.xml" Type="http://schemas.openxmlformats.org/officeDocument/2006/relationships/notesSlide"/><Relationship Id="rId55" Target="notesSlides/notesSlide3.xml" Type="http://schemas.openxmlformats.org/officeDocument/2006/relationships/notesSlide"/><Relationship Id="rId56" Target="fonts/font56.fntdata" Type="http://schemas.openxmlformats.org/officeDocument/2006/relationships/font"/><Relationship Id="rId57" Target="notesSlides/notesSlide4.xml" Type="http://schemas.openxmlformats.org/officeDocument/2006/relationships/notesSlide"/><Relationship Id="rId58" Target="notesSlides/notesSlide5.xml" Type="http://schemas.openxmlformats.org/officeDocument/2006/relationships/notesSlide"/><Relationship Id="rId59" Target="notesSlides/notesSlide6.xml" Type="http://schemas.openxmlformats.org/officeDocument/2006/relationships/notesSlide"/><Relationship Id="rId6" Target="slides/slide1.xml" Type="http://schemas.openxmlformats.org/officeDocument/2006/relationships/slide"/><Relationship Id="rId60" Target="notesSlides/notesSlide7.xml" Type="http://schemas.openxmlformats.org/officeDocument/2006/relationships/notesSlide"/><Relationship Id="rId61" Target="notesSlides/notesSlide8.xml" Type="http://schemas.openxmlformats.org/officeDocument/2006/relationships/notesSlide"/><Relationship Id="rId62" Target="notesSlides/notesSlide9.xml" Type="http://schemas.openxmlformats.org/officeDocument/2006/relationships/notesSlide"/><Relationship Id="rId63" Target="notesSlides/notesSlide10.xml" Type="http://schemas.openxmlformats.org/officeDocument/2006/relationships/notes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0.xml" Type="http://schemas.openxmlformats.org/officeDocument/2006/relationships/slide"/></Relationships>
</file>

<file path=ppt/notesSlides/_rels/notesSlide10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5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2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8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9.xml" Type="http://schemas.openxmlformats.org/officeDocument/2006/relationships/slide"/></Relationships>
</file>

<file path=ppt/notesSlides/_rels/notesSlide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0.xml" Type="http://schemas.openxmlformats.org/officeDocument/2006/relationships/slide"/></Relationships>
</file>

<file path=ppt/notesSlides/_rels/notesSlide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1.xml" Type="http://schemas.openxmlformats.org/officeDocument/2006/relationships/slide"/></Relationships>
</file>

<file path=ppt/notesSlides/_rels/notesSlide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2.xml" Type="http://schemas.openxmlformats.org/officeDocument/2006/relationships/slide"/></Relationships>
</file>

<file path=ppt/notesSlides/_rels/notesSlide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3.xml" Type="http://schemas.openxmlformats.org/officeDocument/2006/relationships/slide"/></Relationships>
</file>

<file path=ppt/notesSlides/_rels/notesSlide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4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10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8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9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7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png" Type="http://schemas.openxmlformats.org/officeDocument/2006/relationships/image"/><Relationship Id="rId4" Target="../media/image18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jpeg" Type="http://schemas.openxmlformats.org/officeDocument/2006/relationships/image"/><Relationship Id="rId3" Target="../media/image22.jpe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3.jpe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27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jpeg" Type="http://schemas.openxmlformats.org/officeDocument/2006/relationships/image"/><Relationship Id="rId3" Target="../media/image29.jpe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27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jpeg" Type="http://schemas.openxmlformats.org/officeDocument/2006/relationships/image"/><Relationship Id="rId3" Target="../media/image29.jpe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Relationship Id="rId3" Target="../media/image31.sv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Relationship Id="rId3" Target="../media/image27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Relationship Id="rId3" Target="../media/image27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5.xml" Type="http://schemas.openxmlformats.org/officeDocument/2006/relationships/notesSlide"/><Relationship Id="rId3" Target="../media/image27.pn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6.xml" Type="http://schemas.openxmlformats.org/officeDocument/2006/relationships/notesSlide"/><Relationship Id="rId3" Target="../media/image27.pn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7.xml" Type="http://schemas.openxmlformats.org/officeDocument/2006/relationships/notesSlide"/><Relationship Id="rId3" Target="../media/image27.pn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8.xml" Type="http://schemas.openxmlformats.org/officeDocument/2006/relationships/notesSlide"/><Relationship Id="rId3" Target="../media/image27.png" Type="http://schemas.openxmlformats.org/officeDocument/2006/relationships/image"/><Relationship Id="rId4" Target="../media/image32.png" Type="http://schemas.openxmlformats.org/officeDocument/2006/relationships/image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9.xml" Type="http://schemas.openxmlformats.org/officeDocument/2006/relationships/notesSlide"/><Relationship Id="rId3" Target="../media/image27.png" Type="http://schemas.openxmlformats.org/officeDocument/2006/relationships/image"/></Relationships>
</file>

<file path=ppt/slides/_rels/slide3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0.xml" Type="http://schemas.openxmlformats.org/officeDocument/2006/relationships/notesSlide"/><Relationship Id="rId3" Target="../media/image27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png" Type="http://schemas.openxmlformats.org/officeDocument/2006/relationships/image"/><Relationship Id="rId4" Target="../media/image7.png" Type="http://schemas.openxmlformats.org/officeDocument/2006/relationships/image"/><Relationship Id="rId5" Target="../media/image8.png" Type="http://schemas.openxmlformats.org/officeDocument/2006/relationships/image"/><Relationship Id="rId6" Target="../media/image9.png" Type="http://schemas.openxmlformats.org/officeDocument/2006/relationships/image"/><Relationship Id="rId7" Target="../media/image10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336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66750" y="666750"/>
            <a:ext cx="16954500" cy="8953500"/>
            <a:chOff x="0" y="0"/>
            <a:chExt cx="5734099" cy="302812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2700" y="12700"/>
              <a:ext cx="5669329" cy="2959540"/>
            </a:xfrm>
            <a:custGeom>
              <a:avLst/>
              <a:gdLst/>
              <a:ahLst/>
              <a:cxnLst/>
              <a:rect r="r" b="b" t="t" l="l"/>
              <a:pathLst>
                <a:path h="2959540" w="5669329">
                  <a:moveTo>
                    <a:pt x="146050" y="2959540"/>
                  </a:moveTo>
                  <a:lnTo>
                    <a:pt x="5523279" y="2959540"/>
                  </a:lnTo>
                  <a:cubicBezTo>
                    <a:pt x="5603289" y="2959540"/>
                    <a:pt x="5669329" y="2893500"/>
                    <a:pt x="5669329" y="2813490"/>
                  </a:cubicBezTo>
                  <a:lnTo>
                    <a:pt x="5669329" y="146050"/>
                  </a:lnTo>
                  <a:cubicBezTo>
                    <a:pt x="5669329" y="66040"/>
                    <a:pt x="5603289" y="0"/>
                    <a:pt x="5523279" y="0"/>
                  </a:cubicBezTo>
                  <a:lnTo>
                    <a:pt x="146050" y="0"/>
                  </a:lnTo>
                  <a:cubicBezTo>
                    <a:pt x="66040" y="0"/>
                    <a:pt x="0" y="66040"/>
                    <a:pt x="0" y="146050"/>
                  </a:cubicBezTo>
                  <a:lnTo>
                    <a:pt x="0" y="2813490"/>
                  </a:lnTo>
                  <a:cubicBezTo>
                    <a:pt x="0" y="2894770"/>
                    <a:pt x="66040" y="2959540"/>
                    <a:pt x="146050" y="295954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734099" cy="3028120"/>
            </a:xfrm>
            <a:custGeom>
              <a:avLst/>
              <a:gdLst/>
              <a:ahLst/>
              <a:cxnLst/>
              <a:rect r="r" b="b" t="t" l="l"/>
              <a:pathLst>
                <a:path h="3028120" w="5734099">
                  <a:moveTo>
                    <a:pt x="5670599" y="74930"/>
                  </a:moveTo>
                  <a:cubicBezTo>
                    <a:pt x="5642659" y="30480"/>
                    <a:pt x="5593129" y="0"/>
                    <a:pt x="5535979" y="0"/>
                  </a:cubicBezTo>
                  <a:lnTo>
                    <a:pt x="158750" y="0"/>
                  </a:lnTo>
                  <a:cubicBezTo>
                    <a:pt x="71120" y="0"/>
                    <a:pt x="0" y="71120"/>
                    <a:pt x="0" y="158750"/>
                  </a:cubicBezTo>
                  <a:lnTo>
                    <a:pt x="0" y="2826190"/>
                  </a:lnTo>
                  <a:cubicBezTo>
                    <a:pt x="0" y="2878260"/>
                    <a:pt x="25400" y="2923980"/>
                    <a:pt x="63500" y="2953190"/>
                  </a:cubicBezTo>
                  <a:cubicBezTo>
                    <a:pt x="91440" y="2997640"/>
                    <a:pt x="140970" y="3028120"/>
                    <a:pt x="216920" y="3028120"/>
                  </a:cubicBezTo>
                  <a:lnTo>
                    <a:pt x="5575349" y="3028120"/>
                  </a:lnTo>
                  <a:cubicBezTo>
                    <a:pt x="5662979" y="3028120"/>
                    <a:pt x="5734099" y="2957000"/>
                    <a:pt x="5734099" y="2869370"/>
                  </a:cubicBezTo>
                  <a:lnTo>
                    <a:pt x="5734099" y="208926"/>
                  </a:lnTo>
                  <a:cubicBezTo>
                    <a:pt x="5734099" y="149860"/>
                    <a:pt x="5708699" y="104140"/>
                    <a:pt x="5670599" y="74930"/>
                  </a:cubicBezTo>
                  <a:close/>
                  <a:moveTo>
                    <a:pt x="12700" y="2826190"/>
                  </a:moveTo>
                  <a:lnTo>
                    <a:pt x="12700" y="158750"/>
                  </a:lnTo>
                  <a:cubicBezTo>
                    <a:pt x="12700" y="78740"/>
                    <a:pt x="78740" y="12700"/>
                    <a:pt x="158750" y="12700"/>
                  </a:cubicBezTo>
                  <a:lnTo>
                    <a:pt x="5535979" y="12700"/>
                  </a:lnTo>
                  <a:cubicBezTo>
                    <a:pt x="5615989" y="12700"/>
                    <a:pt x="5682029" y="78740"/>
                    <a:pt x="5682029" y="158750"/>
                  </a:cubicBezTo>
                  <a:lnTo>
                    <a:pt x="5682029" y="2826190"/>
                  </a:lnTo>
                  <a:cubicBezTo>
                    <a:pt x="5682029" y="2906200"/>
                    <a:pt x="5615989" y="2972240"/>
                    <a:pt x="5535979" y="2972240"/>
                  </a:cubicBezTo>
                  <a:lnTo>
                    <a:pt x="158750" y="2972240"/>
                  </a:lnTo>
                  <a:cubicBezTo>
                    <a:pt x="78740" y="2972240"/>
                    <a:pt x="12700" y="2907470"/>
                    <a:pt x="12700" y="2826190"/>
                  </a:cubicBezTo>
                  <a:close/>
                </a:path>
              </a:pathLst>
            </a:custGeom>
            <a:solidFill>
              <a:srgbClr val="E63946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10095507" y="1171470"/>
            <a:ext cx="6898579" cy="7848810"/>
            <a:chOff x="0" y="0"/>
            <a:chExt cx="1078972" cy="122759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078972" cy="1227593"/>
            </a:xfrm>
            <a:custGeom>
              <a:avLst/>
              <a:gdLst/>
              <a:ahLst/>
              <a:cxnLst/>
              <a:rect r="r" b="b" t="t" l="l"/>
              <a:pathLst>
                <a:path h="1227593" w="1078972">
                  <a:moveTo>
                    <a:pt x="56112" y="0"/>
                  </a:moveTo>
                  <a:lnTo>
                    <a:pt x="1022860" y="0"/>
                  </a:lnTo>
                  <a:cubicBezTo>
                    <a:pt x="1053850" y="0"/>
                    <a:pt x="1078972" y="25122"/>
                    <a:pt x="1078972" y="56112"/>
                  </a:cubicBezTo>
                  <a:lnTo>
                    <a:pt x="1078972" y="1171481"/>
                  </a:lnTo>
                  <a:cubicBezTo>
                    <a:pt x="1078972" y="1202471"/>
                    <a:pt x="1053850" y="1227593"/>
                    <a:pt x="1022860" y="1227593"/>
                  </a:cubicBezTo>
                  <a:lnTo>
                    <a:pt x="56112" y="1227593"/>
                  </a:lnTo>
                  <a:cubicBezTo>
                    <a:pt x="25122" y="1227593"/>
                    <a:pt x="0" y="1202471"/>
                    <a:pt x="0" y="1171481"/>
                  </a:cubicBezTo>
                  <a:lnTo>
                    <a:pt x="0" y="56112"/>
                  </a:lnTo>
                  <a:cubicBezTo>
                    <a:pt x="0" y="25122"/>
                    <a:pt x="25122" y="0"/>
                    <a:pt x="56112" y="0"/>
                  </a:cubicBezTo>
                  <a:close/>
                </a:path>
              </a:pathLst>
            </a:custGeom>
            <a:blipFill>
              <a:blip r:embed="rId2"/>
              <a:stretch>
                <a:fillRect l="0" t="-296" r="0" b="-296"/>
              </a:stretch>
            </a:blipFill>
            <a:ln w="38100" cap="rnd">
              <a:solidFill>
                <a:srgbClr val="000000"/>
              </a:solidFill>
              <a:prstDash val="solid"/>
              <a:round/>
            </a:ln>
          </p:spPr>
        </p:sp>
      </p:grpSp>
      <p:sp>
        <p:nvSpPr>
          <p:cNvPr name="TextBox 7" id="7"/>
          <p:cNvSpPr txBox="true"/>
          <p:nvPr/>
        </p:nvSpPr>
        <p:spPr>
          <a:xfrm rot="0">
            <a:off x="1028700" y="1340738"/>
            <a:ext cx="8883818" cy="2295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920"/>
              </a:lnSpc>
            </a:pPr>
            <a:r>
              <a:rPr lang="en-US" b="true" sz="4934" spc="-123">
                <a:solidFill>
                  <a:srgbClr val="E63946"/>
                </a:solidFill>
                <a:latin typeface="Gatwick Ultra-Bold"/>
                <a:ea typeface="Gatwick Ultra-Bold"/>
                <a:cs typeface="Gatwick Ultra-Bold"/>
                <a:sym typeface="Gatwick Ultra-Bold"/>
              </a:rPr>
              <a:t>Traffic Sign </a:t>
            </a:r>
            <a:r>
              <a:rPr lang="en-US" b="true" sz="4934" spc="-123">
                <a:solidFill>
                  <a:srgbClr val="E63946"/>
                </a:solidFill>
                <a:latin typeface="Gatwick Ultra-Bold"/>
                <a:ea typeface="Gatwick Ultra-Bold"/>
                <a:cs typeface="Gatwick Ultra-Bold"/>
                <a:sym typeface="Gatwick Ultra-Bold"/>
              </a:rPr>
              <a:t>Recognition Based on HOG Feature and SVM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4180205"/>
            <a:ext cx="8883818" cy="915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99"/>
              </a:lnSpc>
              <a:spcBef>
                <a:spcPct val="0"/>
              </a:spcBef>
            </a:pPr>
            <a:r>
              <a:rPr lang="en-US" b="true" sz="2799">
                <a:solidFill>
                  <a:srgbClr val="003366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A</a:t>
            </a:r>
            <a:r>
              <a:rPr lang="en-US" b="true" sz="2799">
                <a:solidFill>
                  <a:srgbClr val="003366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UTHORS: JIALIN TANG, QINGLANG SU, CHENYU LIN*, YANGJUN WEN, BINGHUA SU, JUQING YANG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032677" y="7836851"/>
            <a:ext cx="7496175" cy="1353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499"/>
              </a:lnSpc>
              <a:spcBef>
                <a:spcPct val="0"/>
              </a:spcBef>
            </a:pPr>
            <a:r>
              <a:rPr lang="en-US" b="true" sz="2799">
                <a:solidFill>
                  <a:srgbClr val="003366"/>
                </a:solidFill>
                <a:latin typeface="Codec Pro Ultra-Bold"/>
                <a:ea typeface="Codec Pro Ultra-Bold"/>
                <a:cs typeface="Codec Pro Ultra-Bold"/>
                <a:sym typeface="Codec Pro Ultra-Bold"/>
              </a:rPr>
              <a:t>Presented by:-</a:t>
            </a:r>
          </a:p>
          <a:p>
            <a:pPr algn="r" marL="0" indent="0" lvl="0">
              <a:lnSpc>
                <a:spcPts val="3499"/>
              </a:lnSpc>
              <a:spcBef>
                <a:spcPct val="0"/>
              </a:spcBef>
            </a:pPr>
            <a:r>
              <a:rPr lang="en-US" b="true" sz="2799">
                <a:solidFill>
                  <a:srgbClr val="003366"/>
                </a:solidFill>
                <a:latin typeface="Codec Pro Ultra-Bold"/>
                <a:ea typeface="Codec Pro Ultra-Bold"/>
                <a:cs typeface="Codec Pro Ultra-Bold"/>
                <a:sym typeface="Codec Pro Ultra-Bold"/>
              </a:rPr>
              <a:t>Tejas Deshmukh (230150027)</a:t>
            </a:r>
          </a:p>
          <a:p>
            <a:pPr algn="r" marL="0" indent="0" lvl="0">
              <a:lnSpc>
                <a:spcPts val="3499"/>
              </a:lnSpc>
              <a:spcBef>
                <a:spcPct val="0"/>
              </a:spcBef>
            </a:pPr>
            <a:r>
              <a:rPr lang="en-US" b="true" sz="2799">
                <a:solidFill>
                  <a:srgbClr val="003366"/>
                </a:solidFill>
                <a:latin typeface="Codec Pro Ultra-Bold"/>
                <a:ea typeface="Codec Pro Ultra-Bold"/>
                <a:cs typeface="Codec Pro Ultra-Bold"/>
                <a:sym typeface="Codec Pro Ultra-Bold"/>
              </a:rPr>
              <a:t>Aryan Gupta (230150003)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5568631"/>
            <a:ext cx="8883818" cy="17919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99"/>
              </a:lnSpc>
              <a:spcBef>
                <a:spcPct val="0"/>
              </a:spcBef>
            </a:pPr>
            <a:r>
              <a:rPr lang="en-US" b="true" sz="2799">
                <a:solidFill>
                  <a:srgbClr val="003366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VEN</a:t>
            </a:r>
            <a:r>
              <a:rPr lang="en-US" b="true" sz="2799">
                <a:solidFill>
                  <a:srgbClr val="003366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UE: EITCE '20: PROCEEDINGS OF THE 2020 4TH INTERNATIONAL CONFERENCE ON ELECTRONIC INFORMATION TECHNOLOGY AND COMPUTER ENGINEERING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>
  <p:cSld>
    <p:bg>
      <p:bgPr>
        <a:solidFill>
          <a:srgbClr val="FFD7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66750" y="666750"/>
            <a:ext cx="16954500" cy="8953500"/>
            <a:chOff x="0" y="0"/>
            <a:chExt cx="5734099" cy="302812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2700" y="12700"/>
              <a:ext cx="5669329" cy="2959540"/>
            </a:xfrm>
            <a:custGeom>
              <a:avLst/>
              <a:gdLst/>
              <a:ahLst/>
              <a:cxnLst/>
              <a:rect r="r" b="b" t="t" l="l"/>
              <a:pathLst>
                <a:path h="2959540" w="5669329">
                  <a:moveTo>
                    <a:pt x="146050" y="2959540"/>
                  </a:moveTo>
                  <a:lnTo>
                    <a:pt x="5523279" y="2959540"/>
                  </a:lnTo>
                  <a:cubicBezTo>
                    <a:pt x="5603289" y="2959540"/>
                    <a:pt x="5669329" y="2893500"/>
                    <a:pt x="5669329" y="2813490"/>
                  </a:cubicBezTo>
                  <a:lnTo>
                    <a:pt x="5669329" y="146050"/>
                  </a:lnTo>
                  <a:cubicBezTo>
                    <a:pt x="5669329" y="66040"/>
                    <a:pt x="5603289" y="0"/>
                    <a:pt x="5523279" y="0"/>
                  </a:cubicBezTo>
                  <a:lnTo>
                    <a:pt x="146050" y="0"/>
                  </a:lnTo>
                  <a:cubicBezTo>
                    <a:pt x="66040" y="0"/>
                    <a:pt x="0" y="66040"/>
                    <a:pt x="0" y="146050"/>
                  </a:cubicBezTo>
                  <a:lnTo>
                    <a:pt x="0" y="2813490"/>
                  </a:lnTo>
                  <a:cubicBezTo>
                    <a:pt x="0" y="2894770"/>
                    <a:pt x="66040" y="2959540"/>
                    <a:pt x="146050" y="295954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734099" cy="3028120"/>
            </a:xfrm>
            <a:custGeom>
              <a:avLst/>
              <a:gdLst/>
              <a:ahLst/>
              <a:cxnLst/>
              <a:rect r="r" b="b" t="t" l="l"/>
              <a:pathLst>
                <a:path h="3028120" w="5734099">
                  <a:moveTo>
                    <a:pt x="5670599" y="74930"/>
                  </a:moveTo>
                  <a:cubicBezTo>
                    <a:pt x="5642659" y="30480"/>
                    <a:pt x="5593129" y="0"/>
                    <a:pt x="5535979" y="0"/>
                  </a:cubicBezTo>
                  <a:lnTo>
                    <a:pt x="158750" y="0"/>
                  </a:lnTo>
                  <a:cubicBezTo>
                    <a:pt x="71120" y="0"/>
                    <a:pt x="0" y="71120"/>
                    <a:pt x="0" y="158750"/>
                  </a:cubicBezTo>
                  <a:lnTo>
                    <a:pt x="0" y="2826190"/>
                  </a:lnTo>
                  <a:cubicBezTo>
                    <a:pt x="0" y="2878260"/>
                    <a:pt x="25400" y="2923980"/>
                    <a:pt x="63500" y="2953190"/>
                  </a:cubicBezTo>
                  <a:cubicBezTo>
                    <a:pt x="91440" y="2997640"/>
                    <a:pt x="140970" y="3028120"/>
                    <a:pt x="216920" y="3028120"/>
                  </a:cubicBezTo>
                  <a:lnTo>
                    <a:pt x="5575349" y="3028120"/>
                  </a:lnTo>
                  <a:cubicBezTo>
                    <a:pt x="5662979" y="3028120"/>
                    <a:pt x="5734099" y="2957000"/>
                    <a:pt x="5734099" y="2869370"/>
                  </a:cubicBezTo>
                  <a:lnTo>
                    <a:pt x="5734099" y="208926"/>
                  </a:lnTo>
                  <a:cubicBezTo>
                    <a:pt x="5734099" y="149860"/>
                    <a:pt x="5708699" y="104140"/>
                    <a:pt x="5670599" y="74930"/>
                  </a:cubicBezTo>
                  <a:close/>
                  <a:moveTo>
                    <a:pt x="12700" y="2826190"/>
                  </a:moveTo>
                  <a:lnTo>
                    <a:pt x="12700" y="158750"/>
                  </a:lnTo>
                  <a:cubicBezTo>
                    <a:pt x="12700" y="78740"/>
                    <a:pt x="78740" y="12700"/>
                    <a:pt x="158750" y="12700"/>
                  </a:cubicBezTo>
                  <a:lnTo>
                    <a:pt x="5535979" y="12700"/>
                  </a:lnTo>
                  <a:cubicBezTo>
                    <a:pt x="5615989" y="12700"/>
                    <a:pt x="5682029" y="78740"/>
                    <a:pt x="5682029" y="158750"/>
                  </a:cubicBezTo>
                  <a:lnTo>
                    <a:pt x="5682029" y="2826190"/>
                  </a:lnTo>
                  <a:cubicBezTo>
                    <a:pt x="5682029" y="2906200"/>
                    <a:pt x="5615989" y="2972240"/>
                    <a:pt x="5535979" y="2972240"/>
                  </a:cubicBezTo>
                  <a:lnTo>
                    <a:pt x="158750" y="2972240"/>
                  </a:lnTo>
                  <a:cubicBezTo>
                    <a:pt x="78740" y="2972240"/>
                    <a:pt x="12700" y="2907470"/>
                    <a:pt x="12700" y="2826190"/>
                  </a:cubicBezTo>
                  <a:close/>
                </a:path>
              </a:pathLst>
            </a:custGeom>
            <a:solidFill>
              <a:srgbClr val="003366"/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992237" y="1843831"/>
            <a:ext cx="14666268" cy="9001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>
                <a:solidFill>
                  <a:srgbClr val="003366"/>
                </a:solidFill>
                <a:latin typeface="Arimo"/>
                <a:ea typeface="Arimo"/>
                <a:cs typeface="Arimo"/>
                <a:sym typeface="Arimo"/>
              </a:rPr>
              <a:t>What We Will Demonstrate.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3257252"/>
            <a:ext cx="16303526" cy="40053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2282" indent="-236141" lvl="1">
              <a:lnSpc>
                <a:spcPts val="3561"/>
              </a:lnSpc>
              <a:buAutoNum type="arabicPeriod" startAt="1"/>
            </a:pPr>
            <a:r>
              <a:rPr lang="en-US" b="true" sz="2187">
                <a:solidFill>
                  <a:srgbClr val="003366"/>
                </a:solidFill>
                <a:latin typeface="Lato Bold"/>
                <a:ea typeface="Lato Bold"/>
                <a:cs typeface="Lato Bold"/>
                <a:sym typeface="Lato Bold"/>
              </a:rPr>
              <a:t>Preprocessing &amp; Enhancement</a:t>
            </a:r>
            <a:r>
              <a:rPr lang="en-US" sz="2187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: Implement RGB→YUV conversion and adaptive histogram equalisation on the Y channel to correct blur/brightness.</a:t>
            </a:r>
          </a:p>
          <a:p>
            <a:pPr algn="l" marL="472282" indent="-236141" lvl="1">
              <a:lnSpc>
                <a:spcPts val="3561"/>
              </a:lnSpc>
              <a:buAutoNum type="arabicPeriod" startAt="1"/>
            </a:pPr>
            <a:r>
              <a:rPr lang="en-US" b="true" sz="2187">
                <a:solidFill>
                  <a:srgbClr val="003366"/>
                </a:solidFill>
                <a:latin typeface="Lato Bold"/>
                <a:ea typeface="Lato Bold"/>
                <a:cs typeface="Lato Bold"/>
                <a:sym typeface="Lato Bold"/>
              </a:rPr>
              <a:t>Colour Segmentation: </a:t>
            </a:r>
            <a:r>
              <a:rPr lang="en-US" sz="2187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HSV/H-based thresholding to extract red/blue/yellow candidate regions.</a:t>
            </a:r>
          </a:p>
          <a:p>
            <a:pPr algn="l" marL="472282" indent="-236141" lvl="1">
              <a:lnSpc>
                <a:spcPts val="3561"/>
              </a:lnSpc>
              <a:buAutoNum type="arabicPeriod" startAt="1"/>
            </a:pPr>
            <a:r>
              <a:rPr lang="en-US" b="true" sz="2187">
                <a:solidFill>
                  <a:srgbClr val="003366"/>
                </a:solidFill>
                <a:latin typeface="Lato Bold"/>
                <a:ea typeface="Lato Bold"/>
                <a:cs typeface="Lato Bold"/>
                <a:sym typeface="Lato Bold"/>
              </a:rPr>
              <a:t>Localisation &amp; Shape Analysis(Using OpenCV Python Library): </a:t>
            </a:r>
            <a:r>
              <a:rPr lang="en-US" sz="2187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Detect circular signs via Hough transform and polygonal signs via contour + polygon approximation.</a:t>
            </a:r>
          </a:p>
          <a:p>
            <a:pPr algn="l" marL="472282" indent="-236141" lvl="1">
              <a:lnSpc>
                <a:spcPts val="3561"/>
              </a:lnSpc>
              <a:buAutoNum type="arabicPeriod" startAt="1"/>
            </a:pPr>
            <a:r>
              <a:rPr lang="en-US" b="true" sz="2187">
                <a:solidFill>
                  <a:srgbClr val="003366"/>
                </a:solidFill>
                <a:latin typeface="Lato Bold"/>
                <a:ea typeface="Lato Bold"/>
                <a:cs typeface="Lato Bold"/>
                <a:sym typeface="Lato Bold"/>
              </a:rPr>
              <a:t>Feature Extraction:</a:t>
            </a:r>
            <a:r>
              <a:rPr lang="en-US" sz="2187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 Compute HOG descriptors on resized sign patches (64×64) to form feature vectors for classification.</a:t>
            </a:r>
          </a:p>
          <a:p>
            <a:pPr algn="l" marL="472282" indent="-236141" lvl="1">
              <a:lnSpc>
                <a:spcPts val="3561"/>
              </a:lnSpc>
              <a:buAutoNum type="arabicPeriod" startAt="1"/>
            </a:pPr>
            <a:r>
              <a:rPr lang="en-US" b="true" sz="2187">
                <a:solidFill>
                  <a:srgbClr val="003366"/>
                </a:solidFill>
                <a:latin typeface="Lato Bold"/>
                <a:ea typeface="Lato Bold"/>
                <a:cs typeface="Lato Bold"/>
                <a:sym typeface="Lato Bold"/>
              </a:rPr>
              <a:t>Classifier Implementation</a:t>
            </a:r>
            <a:r>
              <a:rPr lang="en-US" sz="2187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: Train an SVM on a subset of the GTSRB dataset, but produce the final model using the scikit-learn Python library using the whole dataset.</a:t>
            </a:r>
          </a:p>
          <a:p>
            <a:pPr algn="l" marL="472282" indent="-236141" lvl="1">
              <a:lnSpc>
                <a:spcPts val="3562"/>
              </a:lnSpc>
              <a:buAutoNum type="arabicPeriod" startAt="1"/>
            </a:pPr>
            <a:r>
              <a:rPr lang="en-US" b="true" sz="2187">
                <a:solidFill>
                  <a:srgbClr val="003366"/>
                </a:solidFill>
                <a:latin typeface="Lato Bold"/>
                <a:ea typeface="Lato Bold"/>
                <a:cs typeface="Lato Bold"/>
                <a:sym typeface="Lato Bold"/>
              </a:rPr>
              <a:t>Evaluation &amp; Analysis</a:t>
            </a:r>
            <a:r>
              <a:rPr lang="en-US" sz="2187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: Report accuracy, per-class recall/precision and confusion matrix using scikit-learn Python library.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6394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66750" y="666750"/>
            <a:ext cx="16954500" cy="8953500"/>
            <a:chOff x="0" y="0"/>
            <a:chExt cx="5734099" cy="302812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2700" y="12700"/>
              <a:ext cx="5669329" cy="2959540"/>
            </a:xfrm>
            <a:custGeom>
              <a:avLst/>
              <a:gdLst/>
              <a:ahLst/>
              <a:cxnLst/>
              <a:rect r="r" b="b" t="t" l="l"/>
              <a:pathLst>
                <a:path h="2959540" w="5669329">
                  <a:moveTo>
                    <a:pt x="146050" y="2959540"/>
                  </a:moveTo>
                  <a:lnTo>
                    <a:pt x="5523279" y="2959540"/>
                  </a:lnTo>
                  <a:cubicBezTo>
                    <a:pt x="5603289" y="2959540"/>
                    <a:pt x="5669329" y="2893500"/>
                    <a:pt x="5669329" y="2813490"/>
                  </a:cubicBezTo>
                  <a:lnTo>
                    <a:pt x="5669329" y="146050"/>
                  </a:lnTo>
                  <a:cubicBezTo>
                    <a:pt x="5669329" y="66040"/>
                    <a:pt x="5603289" y="0"/>
                    <a:pt x="5523279" y="0"/>
                  </a:cubicBezTo>
                  <a:lnTo>
                    <a:pt x="146050" y="0"/>
                  </a:lnTo>
                  <a:cubicBezTo>
                    <a:pt x="66040" y="0"/>
                    <a:pt x="0" y="66040"/>
                    <a:pt x="0" y="146050"/>
                  </a:cubicBezTo>
                  <a:lnTo>
                    <a:pt x="0" y="2813490"/>
                  </a:lnTo>
                  <a:cubicBezTo>
                    <a:pt x="0" y="2894770"/>
                    <a:pt x="66040" y="2959540"/>
                    <a:pt x="146050" y="295954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734099" cy="3028120"/>
            </a:xfrm>
            <a:custGeom>
              <a:avLst/>
              <a:gdLst/>
              <a:ahLst/>
              <a:cxnLst/>
              <a:rect r="r" b="b" t="t" l="l"/>
              <a:pathLst>
                <a:path h="3028120" w="5734099">
                  <a:moveTo>
                    <a:pt x="5670599" y="74930"/>
                  </a:moveTo>
                  <a:cubicBezTo>
                    <a:pt x="5642659" y="30480"/>
                    <a:pt x="5593129" y="0"/>
                    <a:pt x="5535979" y="0"/>
                  </a:cubicBezTo>
                  <a:lnTo>
                    <a:pt x="158750" y="0"/>
                  </a:lnTo>
                  <a:cubicBezTo>
                    <a:pt x="71120" y="0"/>
                    <a:pt x="0" y="71120"/>
                    <a:pt x="0" y="158750"/>
                  </a:cubicBezTo>
                  <a:lnTo>
                    <a:pt x="0" y="2826190"/>
                  </a:lnTo>
                  <a:cubicBezTo>
                    <a:pt x="0" y="2878260"/>
                    <a:pt x="25400" y="2923980"/>
                    <a:pt x="63500" y="2953190"/>
                  </a:cubicBezTo>
                  <a:cubicBezTo>
                    <a:pt x="91440" y="2997640"/>
                    <a:pt x="140970" y="3028120"/>
                    <a:pt x="216920" y="3028120"/>
                  </a:cubicBezTo>
                  <a:lnTo>
                    <a:pt x="5575349" y="3028120"/>
                  </a:lnTo>
                  <a:cubicBezTo>
                    <a:pt x="5662979" y="3028120"/>
                    <a:pt x="5734099" y="2957000"/>
                    <a:pt x="5734099" y="2869370"/>
                  </a:cubicBezTo>
                  <a:lnTo>
                    <a:pt x="5734099" y="208926"/>
                  </a:lnTo>
                  <a:cubicBezTo>
                    <a:pt x="5734099" y="149860"/>
                    <a:pt x="5708699" y="104140"/>
                    <a:pt x="5670599" y="74930"/>
                  </a:cubicBezTo>
                  <a:close/>
                  <a:moveTo>
                    <a:pt x="12700" y="2826190"/>
                  </a:moveTo>
                  <a:lnTo>
                    <a:pt x="12700" y="158750"/>
                  </a:lnTo>
                  <a:cubicBezTo>
                    <a:pt x="12700" y="78740"/>
                    <a:pt x="78740" y="12700"/>
                    <a:pt x="158750" y="12700"/>
                  </a:cubicBezTo>
                  <a:lnTo>
                    <a:pt x="5535979" y="12700"/>
                  </a:lnTo>
                  <a:cubicBezTo>
                    <a:pt x="5615989" y="12700"/>
                    <a:pt x="5682029" y="78740"/>
                    <a:pt x="5682029" y="158750"/>
                  </a:cubicBezTo>
                  <a:lnTo>
                    <a:pt x="5682029" y="2826190"/>
                  </a:lnTo>
                  <a:cubicBezTo>
                    <a:pt x="5682029" y="2906200"/>
                    <a:pt x="5615989" y="2972240"/>
                    <a:pt x="5535979" y="2972240"/>
                  </a:cubicBezTo>
                  <a:lnTo>
                    <a:pt x="158750" y="2972240"/>
                  </a:lnTo>
                  <a:cubicBezTo>
                    <a:pt x="78740" y="2972240"/>
                    <a:pt x="12700" y="2907470"/>
                    <a:pt x="12700" y="2826190"/>
                  </a:cubicBezTo>
                  <a:close/>
                </a:path>
              </a:pathLst>
            </a:custGeom>
            <a:solidFill>
              <a:srgbClr val="003366"/>
            </a:solid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142496" y="4709740"/>
            <a:ext cx="8168010" cy="4053144"/>
          </a:xfrm>
          <a:custGeom>
            <a:avLst/>
            <a:gdLst/>
            <a:ahLst/>
            <a:cxnLst/>
            <a:rect r="r" b="b" t="t" l="l"/>
            <a:pathLst>
              <a:path h="4053144" w="8168010">
                <a:moveTo>
                  <a:pt x="0" y="0"/>
                </a:moveTo>
                <a:lnTo>
                  <a:pt x="8168011" y="0"/>
                </a:lnTo>
                <a:lnTo>
                  <a:pt x="8168011" y="4053143"/>
                </a:lnTo>
                <a:lnTo>
                  <a:pt x="0" y="405314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394266" y="4705256"/>
            <a:ext cx="7974643" cy="4057627"/>
          </a:xfrm>
          <a:custGeom>
            <a:avLst/>
            <a:gdLst/>
            <a:ahLst/>
            <a:cxnLst/>
            <a:rect r="r" b="b" t="t" l="l"/>
            <a:pathLst>
              <a:path h="4057627" w="7974643">
                <a:moveTo>
                  <a:pt x="0" y="0"/>
                </a:moveTo>
                <a:lnTo>
                  <a:pt x="7974643" y="0"/>
                </a:lnTo>
                <a:lnTo>
                  <a:pt x="7974643" y="4057627"/>
                </a:lnTo>
                <a:lnTo>
                  <a:pt x="0" y="40576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142496" y="1318832"/>
            <a:ext cx="16003007" cy="1695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480"/>
              </a:lnSpc>
              <a:spcBef>
                <a:spcPct val="0"/>
              </a:spcBef>
            </a:pPr>
            <a:r>
              <a:rPr lang="en-US" b="true" sz="5400" spc="-135">
                <a:solidFill>
                  <a:srgbClr val="E63946"/>
                </a:solidFill>
                <a:latin typeface="Gatwick Bold"/>
                <a:ea typeface="Gatwick Bold"/>
                <a:cs typeface="Gatwick Bold"/>
                <a:sym typeface="Gatwick Bold"/>
              </a:rPr>
              <a:t>Preprocessing and Enhancement (YUV + CLAHE)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65067" y="3265409"/>
            <a:ext cx="16116804" cy="10648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9" indent="-302260" lvl="1">
              <a:lnSpc>
                <a:spcPts val="4199"/>
              </a:lnSpc>
              <a:buFont typeface="Arial"/>
              <a:buChar char="•"/>
            </a:pPr>
            <a:r>
              <a:rPr lang="en-US" b="true" sz="2799">
                <a:solidFill>
                  <a:srgbClr val="003366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Imp</a:t>
            </a:r>
            <a:r>
              <a:rPr lang="en-US" b="true" sz="2799">
                <a:solidFill>
                  <a:srgbClr val="003366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act: </a:t>
            </a:r>
            <a:r>
              <a:rPr lang="en-US" sz="2799">
                <a:solidFill>
                  <a:srgbClr val="003366"/>
                </a:solidFill>
                <a:latin typeface="Codec Pro"/>
                <a:ea typeface="Codec Pro"/>
                <a:cs typeface="Codec Pro"/>
                <a:sym typeface="Codec Pro"/>
              </a:rPr>
              <a:t>Significantly enhanced feature quality by norm</a:t>
            </a:r>
            <a:r>
              <a:rPr lang="en-US" sz="2799">
                <a:solidFill>
                  <a:srgbClr val="003366"/>
                </a:solidFill>
                <a:latin typeface="Codec Pro"/>
                <a:ea typeface="Codec Pro"/>
                <a:cs typeface="Codec Pro"/>
                <a:sym typeface="Codec Pro"/>
              </a:rPr>
              <a:t>alizing brightness and shadow variations across the entire dataset.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336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66750" y="666750"/>
            <a:ext cx="16954500" cy="8953500"/>
            <a:chOff x="0" y="0"/>
            <a:chExt cx="5734099" cy="302812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2700" y="12700"/>
              <a:ext cx="5669329" cy="2959540"/>
            </a:xfrm>
            <a:custGeom>
              <a:avLst/>
              <a:gdLst/>
              <a:ahLst/>
              <a:cxnLst/>
              <a:rect r="r" b="b" t="t" l="l"/>
              <a:pathLst>
                <a:path h="2959540" w="5669329">
                  <a:moveTo>
                    <a:pt x="146050" y="2959540"/>
                  </a:moveTo>
                  <a:lnTo>
                    <a:pt x="5523279" y="2959540"/>
                  </a:lnTo>
                  <a:cubicBezTo>
                    <a:pt x="5603289" y="2959540"/>
                    <a:pt x="5669329" y="2893500"/>
                    <a:pt x="5669329" y="2813490"/>
                  </a:cubicBezTo>
                  <a:lnTo>
                    <a:pt x="5669329" y="146050"/>
                  </a:lnTo>
                  <a:cubicBezTo>
                    <a:pt x="5669329" y="66040"/>
                    <a:pt x="5603289" y="0"/>
                    <a:pt x="5523279" y="0"/>
                  </a:cubicBezTo>
                  <a:lnTo>
                    <a:pt x="146050" y="0"/>
                  </a:lnTo>
                  <a:cubicBezTo>
                    <a:pt x="66040" y="0"/>
                    <a:pt x="0" y="66040"/>
                    <a:pt x="0" y="146050"/>
                  </a:cubicBezTo>
                  <a:lnTo>
                    <a:pt x="0" y="2813490"/>
                  </a:lnTo>
                  <a:cubicBezTo>
                    <a:pt x="0" y="2894770"/>
                    <a:pt x="66040" y="2959540"/>
                    <a:pt x="146050" y="2959540"/>
                  </a:cubicBezTo>
                  <a:close/>
                </a:path>
              </a:pathLst>
            </a:custGeom>
            <a:solidFill>
              <a:srgbClr val="FFD700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734099" cy="3028120"/>
            </a:xfrm>
            <a:custGeom>
              <a:avLst/>
              <a:gdLst/>
              <a:ahLst/>
              <a:cxnLst/>
              <a:rect r="r" b="b" t="t" l="l"/>
              <a:pathLst>
                <a:path h="3028120" w="5734099">
                  <a:moveTo>
                    <a:pt x="5670599" y="74930"/>
                  </a:moveTo>
                  <a:cubicBezTo>
                    <a:pt x="5642659" y="30480"/>
                    <a:pt x="5593129" y="0"/>
                    <a:pt x="5535979" y="0"/>
                  </a:cubicBezTo>
                  <a:lnTo>
                    <a:pt x="158750" y="0"/>
                  </a:lnTo>
                  <a:cubicBezTo>
                    <a:pt x="71120" y="0"/>
                    <a:pt x="0" y="71120"/>
                    <a:pt x="0" y="158750"/>
                  </a:cubicBezTo>
                  <a:lnTo>
                    <a:pt x="0" y="2826190"/>
                  </a:lnTo>
                  <a:cubicBezTo>
                    <a:pt x="0" y="2878260"/>
                    <a:pt x="25400" y="2923980"/>
                    <a:pt x="63500" y="2953190"/>
                  </a:cubicBezTo>
                  <a:cubicBezTo>
                    <a:pt x="91440" y="2997640"/>
                    <a:pt x="140970" y="3028120"/>
                    <a:pt x="216920" y="3028120"/>
                  </a:cubicBezTo>
                  <a:lnTo>
                    <a:pt x="5575349" y="3028120"/>
                  </a:lnTo>
                  <a:cubicBezTo>
                    <a:pt x="5662979" y="3028120"/>
                    <a:pt x="5734099" y="2957000"/>
                    <a:pt x="5734099" y="2869370"/>
                  </a:cubicBezTo>
                  <a:lnTo>
                    <a:pt x="5734099" y="208926"/>
                  </a:lnTo>
                  <a:cubicBezTo>
                    <a:pt x="5734099" y="149860"/>
                    <a:pt x="5708699" y="104140"/>
                    <a:pt x="5670599" y="74930"/>
                  </a:cubicBezTo>
                  <a:close/>
                  <a:moveTo>
                    <a:pt x="12700" y="2826190"/>
                  </a:moveTo>
                  <a:lnTo>
                    <a:pt x="12700" y="158750"/>
                  </a:lnTo>
                  <a:cubicBezTo>
                    <a:pt x="12700" y="78740"/>
                    <a:pt x="78740" y="12700"/>
                    <a:pt x="158750" y="12700"/>
                  </a:cubicBezTo>
                  <a:lnTo>
                    <a:pt x="5535979" y="12700"/>
                  </a:lnTo>
                  <a:cubicBezTo>
                    <a:pt x="5615989" y="12700"/>
                    <a:pt x="5682029" y="78740"/>
                    <a:pt x="5682029" y="158750"/>
                  </a:cubicBezTo>
                  <a:lnTo>
                    <a:pt x="5682029" y="2826190"/>
                  </a:lnTo>
                  <a:cubicBezTo>
                    <a:pt x="5682029" y="2906200"/>
                    <a:pt x="5615989" y="2972240"/>
                    <a:pt x="5535979" y="2972240"/>
                  </a:cubicBezTo>
                  <a:lnTo>
                    <a:pt x="158750" y="2972240"/>
                  </a:lnTo>
                  <a:cubicBezTo>
                    <a:pt x="78740" y="2972240"/>
                    <a:pt x="12700" y="2907470"/>
                    <a:pt x="12700" y="2826190"/>
                  </a:cubicBezTo>
                  <a:close/>
                </a:path>
              </a:pathLst>
            </a:custGeom>
            <a:solidFill>
              <a:srgbClr val="003366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1028700" y="5750413"/>
            <a:ext cx="9592807" cy="3229632"/>
            <a:chOff x="0" y="0"/>
            <a:chExt cx="3001946" cy="101067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001946" cy="1010672"/>
            </a:xfrm>
            <a:custGeom>
              <a:avLst/>
              <a:gdLst/>
              <a:ahLst/>
              <a:cxnLst/>
              <a:rect r="r" b="b" t="t" l="l"/>
              <a:pathLst>
                <a:path h="1010672" w="3001946">
                  <a:moveTo>
                    <a:pt x="0" y="0"/>
                  </a:moveTo>
                  <a:lnTo>
                    <a:pt x="3001946" y="0"/>
                  </a:lnTo>
                  <a:lnTo>
                    <a:pt x="3001946" y="1010672"/>
                  </a:lnTo>
                  <a:lnTo>
                    <a:pt x="0" y="1010672"/>
                  </a:lnTo>
                  <a:close/>
                </a:path>
              </a:pathLst>
            </a:custGeom>
            <a:blipFill>
              <a:blip r:embed="rId2"/>
              <a:stretch>
                <a:fillRect l="0" t="-494" r="0" b="-494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1028700" y="2329664"/>
            <a:ext cx="9592807" cy="3142493"/>
            <a:chOff x="0" y="0"/>
            <a:chExt cx="3001946" cy="98340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001946" cy="983403"/>
            </a:xfrm>
            <a:custGeom>
              <a:avLst/>
              <a:gdLst/>
              <a:ahLst/>
              <a:cxnLst/>
              <a:rect r="r" b="b" t="t" l="l"/>
              <a:pathLst>
                <a:path h="983403" w="3001946">
                  <a:moveTo>
                    <a:pt x="0" y="0"/>
                  </a:moveTo>
                  <a:lnTo>
                    <a:pt x="3001946" y="0"/>
                  </a:lnTo>
                  <a:lnTo>
                    <a:pt x="3001946" y="983403"/>
                  </a:lnTo>
                  <a:lnTo>
                    <a:pt x="0" y="983403"/>
                  </a:lnTo>
                  <a:close/>
                </a:path>
              </a:pathLst>
            </a:custGeom>
            <a:blipFill>
              <a:blip r:embed="rId3"/>
              <a:stretch>
                <a:fillRect l="0" t="-558" r="0" b="-558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12013404" y="5472158"/>
            <a:ext cx="4063373" cy="3587329"/>
          </a:xfrm>
          <a:custGeom>
            <a:avLst/>
            <a:gdLst/>
            <a:ahLst/>
            <a:cxnLst/>
            <a:rect r="r" b="b" t="t" l="l"/>
            <a:pathLst>
              <a:path h="3587329" w="4063373">
                <a:moveTo>
                  <a:pt x="0" y="0"/>
                </a:moveTo>
                <a:lnTo>
                  <a:pt x="4063373" y="0"/>
                </a:lnTo>
                <a:lnTo>
                  <a:pt x="4063373" y="3587329"/>
                </a:lnTo>
                <a:lnTo>
                  <a:pt x="0" y="358732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28700" y="962025"/>
            <a:ext cx="16230600" cy="809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907"/>
              </a:lnSpc>
            </a:pPr>
            <a:r>
              <a:rPr lang="en-US" b="true" sz="4922" spc="-123">
                <a:solidFill>
                  <a:srgbClr val="003366"/>
                </a:solidFill>
                <a:latin typeface="Gatwick Bold"/>
                <a:ea typeface="Gatwick Bold"/>
                <a:cs typeface="Gatwick Bold"/>
                <a:sym typeface="Gatwick Bold"/>
              </a:rPr>
              <a:t>Target Isolation: Color Segmentation (HSV)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973099" y="2262989"/>
            <a:ext cx="6143983" cy="1207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120"/>
              </a:lnSpc>
            </a:pPr>
            <a:r>
              <a:rPr lang="en-US" b="true" sz="2400" spc="-60">
                <a:solidFill>
                  <a:srgbClr val="003366"/>
                </a:solidFill>
                <a:latin typeface="Gatwick Bold"/>
                <a:ea typeface="Gatwick Bold"/>
                <a:cs typeface="Gatwick Bold"/>
                <a:sym typeface="Gatwick Bold"/>
              </a:rPr>
              <a:t>Target Colors: </a:t>
            </a:r>
            <a:r>
              <a:rPr lang="en-US" sz="2400" spc="-60">
                <a:solidFill>
                  <a:srgbClr val="003366"/>
                </a:solidFill>
                <a:latin typeface="Gatwick"/>
                <a:ea typeface="Gatwick"/>
                <a:cs typeface="Gatwick"/>
                <a:sym typeface="Gatwick"/>
              </a:rPr>
              <a:t>Segment based on the commonly used colours in traffic signs(red, yellow, blue)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973099" y="3545205"/>
            <a:ext cx="6143983" cy="1598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120"/>
              </a:lnSpc>
            </a:pPr>
            <a:r>
              <a:rPr lang="en-US" b="true" sz="2400">
                <a:solidFill>
                  <a:srgbClr val="003366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Output: </a:t>
            </a:r>
            <a:r>
              <a:rPr lang="en-US" sz="2400">
                <a:solidFill>
                  <a:srgbClr val="003366"/>
                </a:solidFill>
                <a:latin typeface="Codec Pro"/>
                <a:ea typeface="Codec Pro"/>
                <a:cs typeface="Codec Pro"/>
                <a:sym typeface="Codec Pro"/>
              </a:rPr>
              <a:t>Generated a binary mask that precisely outlines the sign area, drastically reducing the search space for the subsequent shape detection step.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6394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66750" y="666750"/>
            <a:ext cx="16954500" cy="8953500"/>
            <a:chOff x="0" y="0"/>
            <a:chExt cx="5734099" cy="302812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2700" y="12700"/>
              <a:ext cx="5669329" cy="2959540"/>
            </a:xfrm>
            <a:custGeom>
              <a:avLst/>
              <a:gdLst/>
              <a:ahLst/>
              <a:cxnLst/>
              <a:rect r="r" b="b" t="t" l="l"/>
              <a:pathLst>
                <a:path h="2959540" w="5669329">
                  <a:moveTo>
                    <a:pt x="146050" y="2959540"/>
                  </a:moveTo>
                  <a:lnTo>
                    <a:pt x="5523279" y="2959540"/>
                  </a:lnTo>
                  <a:cubicBezTo>
                    <a:pt x="5603289" y="2959540"/>
                    <a:pt x="5669329" y="2893500"/>
                    <a:pt x="5669329" y="2813490"/>
                  </a:cubicBezTo>
                  <a:lnTo>
                    <a:pt x="5669329" y="146050"/>
                  </a:lnTo>
                  <a:cubicBezTo>
                    <a:pt x="5669329" y="66040"/>
                    <a:pt x="5603289" y="0"/>
                    <a:pt x="5523279" y="0"/>
                  </a:cubicBezTo>
                  <a:lnTo>
                    <a:pt x="146050" y="0"/>
                  </a:lnTo>
                  <a:cubicBezTo>
                    <a:pt x="66040" y="0"/>
                    <a:pt x="0" y="66040"/>
                    <a:pt x="0" y="146050"/>
                  </a:cubicBezTo>
                  <a:lnTo>
                    <a:pt x="0" y="2813490"/>
                  </a:lnTo>
                  <a:cubicBezTo>
                    <a:pt x="0" y="2894770"/>
                    <a:pt x="66040" y="2959540"/>
                    <a:pt x="146050" y="295954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734099" cy="3028120"/>
            </a:xfrm>
            <a:custGeom>
              <a:avLst/>
              <a:gdLst/>
              <a:ahLst/>
              <a:cxnLst/>
              <a:rect r="r" b="b" t="t" l="l"/>
              <a:pathLst>
                <a:path h="3028120" w="5734099">
                  <a:moveTo>
                    <a:pt x="5670599" y="74930"/>
                  </a:moveTo>
                  <a:cubicBezTo>
                    <a:pt x="5642659" y="30480"/>
                    <a:pt x="5593129" y="0"/>
                    <a:pt x="5535979" y="0"/>
                  </a:cubicBezTo>
                  <a:lnTo>
                    <a:pt x="158750" y="0"/>
                  </a:lnTo>
                  <a:cubicBezTo>
                    <a:pt x="71120" y="0"/>
                    <a:pt x="0" y="71120"/>
                    <a:pt x="0" y="158750"/>
                  </a:cubicBezTo>
                  <a:lnTo>
                    <a:pt x="0" y="2826190"/>
                  </a:lnTo>
                  <a:cubicBezTo>
                    <a:pt x="0" y="2878260"/>
                    <a:pt x="25400" y="2923980"/>
                    <a:pt x="63500" y="2953190"/>
                  </a:cubicBezTo>
                  <a:cubicBezTo>
                    <a:pt x="91440" y="2997640"/>
                    <a:pt x="140970" y="3028120"/>
                    <a:pt x="216920" y="3028120"/>
                  </a:cubicBezTo>
                  <a:lnTo>
                    <a:pt x="5575349" y="3028120"/>
                  </a:lnTo>
                  <a:cubicBezTo>
                    <a:pt x="5662979" y="3028120"/>
                    <a:pt x="5734099" y="2957000"/>
                    <a:pt x="5734099" y="2869370"/>
                  </a:cubicBezTo>
                  <a:lnTo>
                    <a:pt x="5734099" y="208926"/>
                  </a:lnTo>
                  <a:cubicBezTo>
                    <a:pt x="5734099" y="149860"/>
                    <a:pt x="5708699" y="104140"/>
                    <a:pt x="5670599" y="74930"/>
                  </a:cubicBezTo>
                  <a:close/>
                  <a:moveTo>
                    <a:pt x="12700" y="2826190"/>
                  </a:moveTo>
                  <a:lnTo>
                    <a:pt x="12700" y="158750"/>
                  </a:lnTo>
                  <a:cubicBezTo>
                    <a:pt x="12700" y="78740"/>
                    <a:pt x="78740" y="12700"/>
                    <a:pt x="158750" y="12700"/>
                  </a:cubicBezTo>
                  <a:lnTo>
                    <a:pt x="5535979" y="12700"/>
                  </a:lnTo>
                  <a:cubicBezTo>
                    <a:pt x="5615989" y="12700"/>
                    <a:pt x="5682029" y="78740"/>
                    <a:pt x="5682029" y="158750"/>
                  </a:cubicBezTo>
                  <a:lnTo>
                    <a:pt x="5682029" y="2826190"/>
                  </a:lnTo>
                  <a:cubicBezTo>
                    <a:pt x="5682029" y="2906200"/>
                    <a:pt x="5615989" y="2972240"/>
                    <a:pt x="5535979" y="2972240"/>
                  </a:cubicBezTo>
                  <a:lnTo>
                    <a:pt x="158750" y="2972240"/>
                  </a:lnTo>
                  <a:cubicBezTo>
                    <a:pt x="78740" y="2972240"/>
                    <a:pt x="12700" y="2907470"/>
                    <a:pt x="12700" y="2826190"/>
                  </a:cubicBezTo>
                  <a:close/>
                </a:path>
              </a:pathLst>
            </a:custGeom>
            <a:solidFill>
              <a:srgbClr val="003366"/>
            </a:solid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5385218" y="6519911"/>
            <a:ext cx="6220233" cy="2811311"/>
          </a:xfrm>
          <a:custGeom>
            <a:avLst/>
            <a:gdLst/>
            <a:ahLst/>
            <a:cxnLst/>
            <a:rect r="r" b="b" t="t" l="l"/>
            <a:pathLst>
              <a:path h="2811311" w="6220233">
                <a:moveTo>
                  <a:pt x="0" y="0"/>
                </a:moveTo>
                <a:lnTo>
                  <a:pt x="6220233" y="0"/>
                </a:lnTo>
                <a:lnTo>
                  <a:pt x="6220233" y="2811311"/>
                </a:lnTo>
                <a:lnTo>
                  <a:pt x="0" y="281131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212" t="-99617" r="-144693" b="-11058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142496" y="971550"/>
            <a:ext cx="16003007" cy="876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480"/>
              </a:lnSpc>
              <a:spcBef>
                <a:spcPct val="0"/>
              </a:spcBef>
            </a:pPr>
            <a:r>
              <a:rPr lang="en-US" b="true" sz="5400" spc="-135">
                <a:solidFill>
                  <a:srgbClr val="E63946"/>
                </a:solidFill>
                <a:latin typeface="Gatwick Bold"/>
                <a:ea typeface="Gatwick Bold"/>
                <a:cs typeface="Gatwick Bold"/>
                <a:sym typeface="Gatwick Bold"/>
              </a:rPr>
              <a:t>Localization &amp; Shape Analysis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57311" y="1907906"/>
            <a:ext cx="16116804" cy="10648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9" indent="-302260" lvl="1">
              <a:lnSpc>
                <a:spcPts val="4199"/>
              </a:lnSpc>
              <a:buFont typeface="Arial"/>
              <a:buChar char="•"/>
            </a:pPr>
            <a:r>
              <a:rPr lang="en-US" b="true" sz="2799">
                <a:solidFill>
                  <a:srgbClr val="003366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Circular Signs</a:t>
            </a:r>
            <a:r>
              <a:rPr lang="en-US" b="true" sz="2799">
                <a:solidFill>
                  <a:srgbClr val="003366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: </a:t>
            </a:r>
            <a:r>
              <a:rPr lang="en-US" sz="2799">
                <a:solidFill>
                  <a:srgbClr val="003366"/>
                </a:solidFill>
                <a:latin typeface="Codec Pro"/>
                <a:ea typeface="Codec Pro"/>
                <a:cs typeface="Codec Pro"/>
                <a:sym typeface="Codec Pro"/>
              </a:rPr>
              <a:t>Isolate round</a:t>
            </a:r>
            <a:r>
              <a:rPr lang="en-US" sz="2799">
                <a:solidFill>
                  <a:srgbClr val="003366"/>
                </a:solidFill>
                <a:latin typeface="Codec Pro"/>
                <a:ea typeface="Codec Pro"/>
                <a:cs typeface="Codec Pro"/>
                <a:sym typeface="Codec Pro"/>
              </a:rPr>
              <a:t> signs (e.g., speed limits, prohibitions) and crop them for feature extraction.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768839" y="4062461"/>
            <a:ext cx="2251926" cy="9029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3450"/>
              </a:lnSpc>
              <a:spcBef>
                <a:spcPct val="0"/>
              </a:spcBef>
            </a:pPr>
            <a:r>
              <a:rPr lang="en-US" b="true" sz="2300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Color</a:t>
            </a:r>
            <a:r>
              <a:rPr lang="en-US" b="true" sz="2300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 seg</a:t>
            </a:r>
            <a:r>
              <a:rPr lang="en-US" b="true" sz="2300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mentation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768839" y="5432156"/>
            <a:ext cx="2251926" cy="9029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3450"/>
              </a:lnSpc>
              <a:spcBef>
                <a:spcPct val="0"/>
              </a:spcBef>
            </a:pPr>
            <a:r>
              <a:rPr lang="en-US" b="true" sz="2300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Si</a:t>
            </a:r>
            <a:r>
              <a:rPr lang="en-US" b="true" sz="2300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g</a:t>
            </a:r>
            <a:r>
              <a:rPr lang="en-US" b="true" sz="2300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n localization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57311" y="3029951"/>
            <a:ext cx="16116804" cy="10648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9" indent="-302260" lvl="1">
              <a:lnSpc>
                <a:spcPts val="4199"/>
              </a:lnSpc>
              <a:buFont typeface="Arial"/>
              <a:buChar char="•"/>
            </a:pPr>
            <a:r>
              <a:rPr lang="en-US" b="true" sz="2799">
                <a:solidFill>
                  <a:srgbClr val="003366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Hough Tr</a:t>
            </a:r>
            <a:r>
              <a:rPr lang="en-US" b="true" sz="2799">
                <a:solidFill>
                  <a:srgbClr val="003366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ansform: </a:t>
            </a:r>
            <a:r>
              <a:rPr lang="en-US" sz="2799">
                <a:solidFill>
                  <a:srgbClr val="003366"/>
                </a:solidFill>
                <a:latin typeface="Codec Pro"/>
                <a:ea typeface="Codec Pro"/>
                <a:cs typeface="Codec Pro"/>
                <a:sym typeface="Codec Pro"/>
              </a:rPr>
              <a:t>Used the Hough Gradient Method (HoughCircles) on the graysc</a:t>
            </a:r>
            <a:r>
              <a:rPr lang="en-US" sz="2799">
                <a:solidFill>
                  <a:srgbClr val="003366"/>
                </a:solidFill>
                <a:latin typeface="Codec Pro"/>
                <a:ea typeface="Codec Pro"/>
                <a:cs typeface="Codec Pro"/>
                <a:sym typeface="Codec Pro"/>
              </a:rPr>
              <a:t>ale-converted image (derived from the color mask).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57311" y="4151996"/>
            <a:ext cx="16116804" cy="10648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9" indent="-302260" lvl="1">
              <a:lnSpc>
                <a:spcPts val="4199"/>
              </a:lnSpc>
              <a:buFont typeface="Arial"/>
              <a:buChar char="•"/>
            </a:pPr>
            <a:r>
              <a:rPr lang="en-US" b="true" sz="2799">
                <a:solidFill>
                  <a:srgbClr val="003366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Polygo</a:t>
            </a:r>
            <a:r>
              <a:rPr lang="en-US" b="true" sz="2799">
                <a:solidFill>
                  <a:srgbClr val="003366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nal Signs: </a:t>
            </a:r>
            <a:r>
              <a:rPr lang="en-US" sz="2799">
                <a:solidFill>
                  <a:srgbClr val="003366"/>
                </a:solidFill>
                <a:latin typeface="Codec Pro"/>
                <a:ea typeface="Codec Pro"/>
                <a:cs typeface="Codec Pro"/>
                <a:sym typeface="Codec Pro"/>
              </a:rPr>
              <a:t>Identify non-circular shapes, primarily tri</a:t>
            </a:r>
            <a:r>
              <a:rPr lang="en-US" sz="2799">
                <a:solidFill>
                  <a:srgbClr val="003366"/>
                </a:solidFill>
                <a:latin typeface="Codec Pro"/>
                <a:ea typeface="Codec Pro"/>
                <a:cs typeface="Codec Pro"/>
                <a:sym typeface="Codec Pro"/>
              </a:rPr>
              <a:t>angles (Yield, Dangerous Curves) and rectangles (Priority Road).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57311" y="5274041"/>
            <a:ext cx="16116804" cy="10648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9" indent="-302260" lvl="1">
              <a:lnSpc>
                <a:spcPts val="4199"/>
              </a:lnSpc>
              <a:buFont typeface="Arial"/>
              <a:buChar char="•"/>
            </a:pPr>
            <a:r>
              <a:rPr lang="en-US" b="true" sz="2799">
                <a:solidFill>
                  <a:srgbClr val="003366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Candidate Generation: </a:t>
            </a:r>
            <a:r>
              <a:rPr lang="en-US" sz="2799">
                <a:solidFill>
                  <a:srgbClr val="003366"/>
                </a:solidFill>
                <a:latin typeface="Codec Pro"/>
                <a:ea typeface="Codec Pro"/>
                <a:cs typeface="Codec Pro"/>
                <a:sym typeface="Codec Pro"/>
              </a:rPr>
              <a:t>Based </a:t>
            </a:r>
            <a:r>
              <a:rPr lang="en-US" sz="2799">
                <a:solidFill>
                  <a:srgbClr val="003366"/>
                </a:solidFill>
                <a:latin typeface="Codec Pro"/>
                <a:ea typeface="Codec Pro"/>
                <a:cs typeface="Codec Pro"/>
                <a:sym typeface="Codec Pro"/>
              </a:rPr>
              <a:t>on the identified polygonal vertices (e.g., 3 for a triangl</a:t>
            </a:r>
            <a:r>
              <a:rPr lang="en-US" sz="2799">
                <a:solidFill>
                  <a:srgbClr val="003366"/>
                </a:solidFill>
                <a:latin typeface="Codec Pro"/>
                <a:ea typeface="Codec Pro"/>
                <a:cs typeface="Codec Pro"/>
                <a:sym typeface="Codec Pro"/>
              </a:rPr>
              <a:t>e, 4 for a square), a bounding box was generated.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6394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66750" y="666750"/>
            <a:ext cx="16954500" cy="8953500"/>
            <a:chOff x="0" y="0"/>
            <a:chExt cx="5734099" cy="302812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2700" y="12700"/>
              <a:ext cx="5669329" cy="2959540"/>
            </a:xfrm>
            <a:custGeom>
              <a:avLst/>
              <a:gdLst/>
              <a:ahLst/>
              <a:cxnLst/>
              <a:rect r="r" b="b" t="t" l="l"/>
              <a:pathLst>
                <a:path h="2959540" w="5669329">
                  <a:moveTo>
                    <a:pt x="146050" y="2959540"/>
                  </a:moveTo>
                  <a:lnTo>
                    <a:pt x="5523279" y="2959540"/>
                  </a:lnTo>
                  <a:cubicBezTo>
                    <a:pt x="5603289" y="2959540"/>
                    <a:pt x="5669329" y="2893500"/>
                    <a:pt x="5669329" y="2813490"/>
                  </a:cubicBezTo>
                  <a:lnTo>
                    <a:pt x="5669329" y="146050"/>
                  </a:lnTo>
                  <a:cubicBezTo>
                    <a:pt x="5669329" y="66040"/>
                    <a:pt x="5603289" y="0"/>
                    <a:pt x="5523279" y="0"/>
                  </a:cubicBezTo>
                  <a:lnTo>
                    <a:pt x="146050" y="0"/>
                  </a:lnTo>
                  <a:cubicBezTo>
                    <a:pt x="66040" y="0"/>
                    <a:pt x="0" y="66040"/>
                    <a:pt x="0" y="146050"/>
                  </a:cubicBezTo>
                  <a:lnTo>
                    <a:pt x="0" y="2813490"/>
                  </a:lnTo>
                  <a:cubicBezTo>
                    <a:pt x="0" y="2894770"/>
                    <a:pt x="66040" y="2959540"/>
                    <a:pt x="146050" y="295954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734099" cy="3028120"/>
            </a:xfrm>
            <a:custGeom>
              <a:avLst/>
              <a:gdLst/>
              <a:ahLst/>
              <a:cxnLst/>
              <a:rect r="r" b="b" t="t" l="l"/>
              <a:pathLst>
                <a:path h="3028120" w="5734099">
                  <a:moveTo>
                    <a:pt x="5670599" y="74930"/>
                  </a:moveTo>
                  <a:cubicBezTo>
                    <a:pt x="5642659" y="30480"/>
                    <a:pt x="5593129" y="0"/>
                    <a:pt x="5535979" y="0"/>
                  </a:cubicBezTo>
                  <a:lnTo>
                    <a:pt x="158750" y="0"/>
                  </a:lnTo>
                  <a:cubicBezTo>
                    <a:pt x="71120" y="0"/>
                    <a:pt x="0" y="71120"/>
                    <a:pt x="0" y="158750"/>
                  </a:cubicBezTo>
                  <a:lnTo>
                    <a:pt x="0" y="2826190"/>
                  </a:lnTo>
                  <a:cubicBezTo>
                    <a:pt x="0" y="2878260"/>
                    <a:pt x="25400" y="2923980"/>
                    <a:pt x="63500" y="2953190"/>
                  </a:cubicBezTo>
                  <a:cubicBezTo>
                    <a:pt x="91440" y="2997640"/>
                    <a:pt x="140970" y="3028120"/>
                    <a:pt x="216920" y="3028120"/>
                  </a:cubicBezTo>
                  <a:lnTo>
                    <a:pt x="5575349" y="3028120"/>
                  </a:lnTo>
                  <a:cubicBezTo>
                    <a:pt x="5662979" y="3028120"/>
                    <a:pt x="5734099" y="2957000"/>
                    <a:pt x="5734099" y="2869370"/>
                  </a:cubicBezTo>
                  <a:lnTo>
                    <a:pt x="5734099" y="208926"/>
                  </a:lnTo>
                  <a:cubicBezTo>
                    <a:pt x="5734099" y="149860"/>
                    <a:pt x="5708699" y="104140"/>
                    <a:pt x="5670599" y="74930"/>
                  </a:cubicBezTo>
                  <a:close/>
                  <a:moveTo>
                    <a:pt x="12700" y="2826190"/>
                  </a:moveTo>
                  <a:lnTo>
                    <a:pt x="12700" y="158750"/>
                  </a:lnTo>
                  <a:cubicBezTo>
                    <a:pt x="12700" y="78740"/>
                    <a:pt x="78740" y="12700"/>
                    <a:pt x="158750" y="12700"/>
                  </a:cubicBezTo>
                  <a:lnTo>
                    <a:pt x="5535979" y="12700"/>
                  </a:lnTo>
                  <a:cubicBezTo>
                    <a:pt x="5615989" y="12700"/>
                    <a:pt x="5682029" y="78740"/>
                    <a:pt x="5682029" y="158750"/>
                  </a:cubicBezTo>
                  <a:lnTo>
                    <a:pt x="5682029" y="2826190"/>
                  </a:lnTo>
                  <a:cubicBezTo>
                    <a:pt x="5682029" y="2906200"/>
                    <a:pt x="5615989" y="2972240"/>
                    <a:pt x="5535979" y="2972240"/>
                  </a:cubicBezTo>
                  <a:lnTo>
                    <a:pt x="158750" y="2972240"/>
                  </a:lnTo>
                  <a:cubicBezTo>
                    <a:pt x="78740" y="2972240"/>
                    <a:pt x="12700" y="2907470"/>
                    <a:pt x="12700" y="2826190"/>
                  </a:cubicBezTo>
                  <a:close/>
                </a:path>
              </a:pathLst>
            </a:custGeom>
            <a:solidFill>
              <a:srgbClr val="003366"/>
            </a:solid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871711" y="4176761"/>
            <a:ext cx="14088004" cy="4596211"/>
          </a:xfrm>
          <a:custGeom>
            <a:avLst/>
            <a:gdLst/>
            <a:ahLst/>
            <a:cxnLst/>
            <a:rect r="r" b="b" t="t" l="l"/>
            <a:pathLst>
              <a:path h="4596211" w="14088004">
                <a:moveTo>
                  <a:pt x="0" y="0"/>
                </a:moveTo>
                <a:lnTo>
                  <a:pt x="14088003" y="0"/>
                </a:lnTo>
                <a:lnTo>
                  <a:pt x="14088003" y="4596212"/>
                </a:lnTo>
                <a:lnTo>
                  <a:pt x="0" y="45962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142496" y="678852"/>
            <a:ext cx="16003007" cy="1695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480"/>
              </a:lnSpc>
              <a:spcBef>
                <a:spcPct val="0"/>
              </a:spcBef>
            </a:pPr>
            <a:r>
              <a:rPr lang="en-US" b="true" sz="5400" spc="-135">
                <a:solidFill>
                  <a:srgbClr val="E63946"/>
                </a:solidFill>
                <a:latin typeface="Gatwick Bold"/>
                <a:ea typeface="Gatwick Bold"/>
                <a:cs typeface="Gatwick Bold"/>
                <a:sym typeface="Gatwick Bold"/>
              </a:rPr>
              <a:t>Localization &amp; Shape Analysis Challenges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57311" y="2580658"/>
            <a:ext cx="16116804" cy="541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9" indent="-302260" lvl="1">
              <a:lnSpc>
                <a:spcPts val="4199"/>
              </a:lnSpc>
              <a:buFont typeface="Arial"/>
              <a:buChar char="•"/>
            </a:pPr>
            <a:r>
              <a:rPr lang="en-US" sz="2799">
                <a:solidFill>
                  <a:srgbClr val="003366"/>
                </a:solidFill>
                <a:latin typeface="Codec Pro"/>
                <a:ea typeface="Codec Pro"/>
                <a:cs typeface="Codec Pro"/>
                <a:sym typeface="Codec Pro"/>
              </a:rPr>
              <a:t>Canny edge detection, recommended by Sir,</a:t>
            </a:r>
            <a:r>
              <a:rPr lang="en-US" sz="2799">
                <a:solidFill>
                  <a:srgbClr val="003366"/>
                </a:solidFill>
                <a:latin typeface="Codec Pro"/>
                <a:ea typeface="Codec Pro"/>
                <a:cs typeface="Codec Pro"/>
                <a:sym typeface="Codec Pro"/>
              </a:rPr>
              <a:t> gave poor results for noise removal.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57311" y="3161683"/>
            <a:ext cx="16116804" cy="541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9" indent="-302260" lvl="1">
              <a:lnSpc>
                <a:spcPts val="4199"/>
              </a:lnSpc>
              <a:buFont typeface="Arial"/>
              <a:buChar char="•"/>
            </a:pPr>
            <a:r>
              <a:rPr lang="en-US" sz="2799">
                <a:solidFill>
                  <a:srgbClr val="003366"/>
                </a:solidFill>
                <a:latin typeface="Codec Pro"/>
                <a:ea typeface="Codec Pro"/>
                <a:cs typeface="Codec Pro"/>
                <a:sym typeface="Codec Pro"/>
              </a:rPr>
              <a:t>Hence, we stu</a:t>
            </a:r>
            <a:r>
              <a:rPr lang="en-US" sz="2799">
                <a:solidFill>
                  <a:srgbClr val="003366"/>
                </a:solidFill>
                <a:latin typeface="Codec Pro"/>
                <a:ea typeface="Codec Pro"/>
                <a:cs typeface="Codec Pro"/>
                <a:sym typeface="Codec Pro"/>
              </a:rPr>
              <a:t>ck to the basic Hough Transform according to the research paper provided.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D7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66750" y="666750"/>
            <a:ext cx="16954500" cy="8953500"/>
            <a:chOff x="0" y="0"/>
            <a:chExt cx="5734099" cy="302812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2700" y="12700"/>
              <a:ext cx="5669329" cy="2959540"/>
            </a:xfrm>
            <a:custGeom>
              <a:avLst/>
              <a:gdLst/>
              <a:ahLst/>
              <a:cxnLst/>
              <a:rect r="r" b="b" t="t" l="l"/>
              <a:pathLst>
                <a:path h="2959540" w="5669329">
                  <a:moveTo>
                    <a:pt x="146050" y="2959540"/>
                  </a:moveTo>
                  <a:lnTo>
                    <a:pt x="5523279" y="2959540"/>
                  </a:lnTo>
                  <a:cubicBezTo>
                    <a:pt x="5603289" y="2959540"/>
                    <a:pt x="5669329" y="2893500"/>
                    <a:pt x="5669329" y="2813490"/>
                  </a:cubicBezTo>
                  <a:lnTo>
                    <a:pt x="5669329" y="146050"/>
                  </a:lnTo>
                  <a:cubicBezTo>
                    <a:pt x="5669329" y="66040"/>
                    <a:pt x="5603289" y="0"/>
                    <a:pt x="5523279" y="0"/>
                  </a:cubicBezTo>
                  <a:lnTo>
                    <a:pt x="146050" y="0"/>
                  </a:lnTo>
                  <a:cubicBezTo>
                    <a:pt x="66040" y="0"/>
                    <a:pt x="0" y="66040"/>
                    <a:pt x="0" y="146050"/>
                  </a:cubicBezTo>
                  <a:lnTo>
                    <a:pt x="0" y="2813490"/>
                  </a:lnTo>
                  <a:cubicBezTo>
                    <a:pt x="0" y="2894770"/>
                    <a:pt x="66040" y="2959540"/>
                    <a:pt x="146050" y="295954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734099" cy="3028120"/>
            </a:xfrm>
            <a:custGeom>
              <a:avLst/>
              <a:gdLst/>
              <a:ahLst/>
              <a:cxnLst/>
              <a:rect r="r" b="b" t="t" l="l"/>
              <a:pathLst>
                <a:path h="3028120" w="5734099">
                  <a:moveTo>
                    <a:pt x="5670599" y="74930"/>
                  </a:moveTo>
                  <a:cubicBezTo>
                    <a:pt x="5642659" y="30480"/>
                    <a:pt x="5593129" y="0"/>
                    <a:pt x="5535979" y="0"/>
                  </a:cubicBezTo>
                  <a:lnTo>
                    <a:pt x="158750" y="0"/>
                  </a:lnTo>
                  <a:cubicBezTo>
                    <a:pt x="71120" y="0"/>
                    <a:pt x="0" y="71120"/>
                    <a:pt x="0" y="158750"/>
                  </a:cubicBezTo>
                  <a:lnTo>
                    <a:pt x="0" y="2826190"/>
                  </a:lnTo>
                  <a:cubicBezTo>
                    <a:pt x="0" y="2878260"/>
                    <a:pt x="25400" y="2923980"/>
                    <a:pt x="63500" y="2953190"/>
                  </a:cubicBezTo>
                  <a:cubicBezTo>
                    <a:pt x="91440" y="2997640"/>
                    <a:pt x="140970" y="3028120"/>
                    <a:pt x="216920" y="3028120"/>
                  </a:cubicBezTo>
                  <a:lnTo>
                    <a:pt x="5575349" y="3028120"/>
                  </a:lnTo>
                  <a:cubicBezTo>
                    <a:pt x="5662979" y="3028120"/>
                    <a:pt x="5734099" y="2957000"/>
                    <a:pt x="5734099" y="2869370"/>
                  </a:cubicBezTo>
                  <a:lnTo>
                    <a:pt x="5734099" y="208926"/>
                  </a:lnTo>
                  <a:cubicBezTo>
                    <a:pt x="5734099" y="149860"/>
                    <a:pt x="5708699" y="104140"/>
                    <a:pt x="5670599" y="74930"/>
                  </a:cubicBezTo>
                  <a:close/>
                  <a:moveTo>
                    <a:pt x="12700" y="2826190"/>
                  </a:moveTo>
                  <a:lnTo>
                    <a:pt x="12700" y="158750"/>
                  </a:lnTo>
                  <a:cubicBezTo>
                    <a:pt x="12700" y="78740"/>
                    <a:pt x="78740" y="12700"/>
                    <a:pt x="158750" y="12700"/>
                  </a:cubicBezTo>
                  <a:lnTo>
                    <a:pt x="5535979" y="12700"/>
                  </a:lnTo>
                  <a:cubicBezTo>
                    <a:pt x="5615989" y="12700"/>
                    <a:pt x="5682029" y="78740"/>
                    <a:pt x="5682029" y="158750"/>
                  </a:cubicBezTo>
                  <a:lnTo>
                    <a:pt x="5682029" y="2826190"/>
                  </a:lnTo>
                  <a:cubicBezTo>
                    <a:pt x="5682029" y="2906200"/>
                    <a:pt x="5615989" y="2972240"/>
                    <a:pt x="5535979" y="2972240"/>
                  </a:cubicBezTo>
                  <a:lnTo>
                    <a:pt x="158750" y="2972240"/>
                  </a:lnTo>
                  <a:cubicBezTo>
                    <a:pt x="78740" y="2972240"/>
                    <a:pt x="12700" y="2907470"/>
                    <a:pt x="12700" y="2826190"/>
                  </a:cubicBezTo>
                  <a:close/>
                </a:path>
              </a:pathLst>
            </a:custGeom>
            <a:solidFill>
              <a:srgbClr val="003366"/>
            </a:solid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220949" y="3981962"/>
            <a:ext cx="7142001" cy="3621297"/>
          </a:xfrm>
          <a:custGeom>
            <a:avLst/>
            <a:gdLst/>
            <a:ahLst/>
            <a:cxnLst/>
            <a:rect r="r" b="b" t="t" l="l"/>
            <a:pathLst>
              <a:path h="3621297" w="7142001">
                <a:moveTo>
                  <a:pt x="0" y="0"/>
                </a:moveTo>
                <a:lnTo>
                  <a:pt x="7142001" y="0"/>
                </a:lnTo>
                <a:lnTo>
                  <a:pt x="7142001" y="3621297"/>
                </a:lnTo>
                <a:lnTo>
                  <a:pt x="0" y="36212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925050" y="3981962"/>
            <a:ext cx="7142001" cy="3621297"/>
          </a:xfrm>
          <a:custGeom>
            <a:avLst/>
            <a:gdLst/>
            <a:ahLst/>
            <a:cxnLst/>
            <a:rect r="r" b="b" t="t" l="l"/>
            <a:pathLst>
              <a:path h="3621297" w="7142001">
                <a:moveTo>
                  <a:pt x="0" y="0"/>
                </a:moveTo>
                <a:lnTo>
                  <a:pt x="7142001" y="0"/>
                </a:lnTo>
                <a:lnTo>
                  <a:pt x="7142001" y="3621297"/>
                </a:lnTo>
                <a:lnTo>
                  <a:pt x="0" y="362129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810866" y="1599700"/>
            <a:ext cx="14666268" cy="9001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37"/>
              </a:lnSpc>
            </a:pPr>
            <a:r>
              <a:rPr lang="en-US" sz="5562">
                <a:solidFill>
                  <a:srgbClr val="003366"/>
                </a:solidFill>
                <a:latin typeface="Arimo"/>
                <a:ea typeface="Arimo"/>
                <a:cs typeface="Arimo"/>
                <a:sym typeface="Arimo"/>
              </a:rPr>
              <a:t>HOG Extr</a:t>
            </a:r>
            <a:r>
              <a:rPr lang="en-US" sz="5562">
                <a:solidFill>
                  <a:srgbClr val="003366"/>
                </a:solidFill>
                <a:latin typeface="Arimo"/>
                <a:ea typeface="Arimo"/>
                <a:cs typeface="Arimo"/>
                <a:sym typeface="Arimo"/>
              </a:rPr>
              <a:t>action</a:t>
            </a:r>
          </a:p>
        </p:txBody>
      </p:sp>
      <p:sp>
        <p:nvSpPr>
          <p:cNvPr name="AutoShape 8" id="8"/>
          <p:cNvSpPr/>
          <p:nvPr/>
        </p:nvSpPr>
        <p:spPr>
          <a:xfrm>
            <a:off x="9144000" y="3057342"/>
            <a:ext cx="0" cy="5665351"/>
          </a:xfrm>
          <a:prstGeom prst="line">
            <a:avLst/>
          </a:prstGeom>
          <a:ln cap="flat" w="95250">
            <a:solidFill>
              <a:srgbClr val="003366"/>
            </a:solidFill>
            <a:prstDash val="solid"/>
            <a:headEnd type="diamond" len="lg" w="lg"/>
            <a:tailEnd type="diamond" len="lg" w="lg"/>
          </a:ln>
        </p:spPr>
      </p:sp>
      <p:sp>
        <p:nvSpPr>
          <p:cNvPr name="TextBox 9" id="9"/>
          <p:cNvSpPr txBox="true"/>
          <p:nvPr/>
        </p:nvSpPr>
        <p:spPr>
          <a:xfrm rot="0">
            <a:off x="2066257" y="3019242"/>
            <a:ext cx="5185093" cy="6701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38"/>
              </a:lnSpc>
            </a:pPr>
            <a:r>
              <a:rPr lang="en-US" sz="4200">
                <a:solidFill>
                  <a:srgbClr val="003366"/>
                </a:solidFill>
                <a:latin typeface="Arimo"/>
                <a:ea typeface="Arimo"/>
                <a:cs typeface="Arimo"/>
                <a:sym typeface="Arimo"/>
              </a:rPr>
              <a:t>Using skimage library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095753" y="3019242"/>
            <a:ext cx="5185093" cy="6701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38"/>
              </a:lnSpc>
            </a:pPr>
            <a:r>
              <a:rPr lang="en-US" sz="4200">
                <a:solidFill>
                  <a:srgbClr val="003366"/>
                </a:solidFill>
                <a:latin typeface="Arimo"/>
                <a:ea typeface="Arimo"/>
                <a:cs typeface="Arimo"/>
                <a:sym typeface="Arimo"/>
              </a:rPr>
              <a:t>Our Implementation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7803284"/>
            <a:ext cx="7888984" cy="8716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2282" indent="-236141" lvl="1">
              <a:lnSpc>
                <a:spcPts val="3561"/>
              </a:lnSpc>
              <a:buFont typeface="Arial"/>
              <a:buChar char="•"/>
            </a:pPr>
            <a:r>
              <a:rPr lang="en-US" b="true" sz="2187">
                <a:solidFill>
                  <a:srgbClr val="003366"/>
                </a:solidFill>
                <a:latin typeface="Lato Bold"/>
                <a:ea typeface="Lato Bold"/>
                <a:cs typeface="Lato Bold"/>
                <a:sym typeface="Lato Bold"/>
              </a:rPr>
              <a:t>F</a:t>
            </a:r>
            <a:r>
              <a:rPr lang="en-US" b="true" sz="2187">
                <a:solidFill>
                  <a:srgbClr val="003366"/>
                </a:solidFill>
                <a:latin typeface="Lato Bold"/>
                <a:ea typeface="Lato Bold"/>
                <a:cs typeface="Lato Bold"/>
                <a:sym typeface="Lato Bold"/>
              </a:rPr>
              <a:t>eature matrix shape: (39209, 1764)</a:t>
            </a:r>
          </a:p>
          <a:p>
            <a:pPr algn="l" marL="472282" indent="-236141" lvl="1">
              <a:lnSpc>
                <a:spcPts val="3562"/>
              </a:lnSpc>
              <a:buFont typeface="Arial"/>
              <a:buChar char="•"/>
            </a:pPr>
            <a:r>
              <a:rPr lang="en-US" b="true" sz="2187">
                <a:solidFill>
                  <a:srgbClr val="003366"/>
                </a:solidFill>
                <a:latin typeface="Lato Bold"/>
                <a:ea typeface="Lato Bold"/>
                <a:cs typeface="Lato Bold"/>
                <a:sym typeface="Lato Bold"/>
              </a:rPr>
              <a:t>Time elapsed to extract features: 90.968 s (~1.5 mins)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370316" y="7803284"/>
            <a:ext cx="7888984" cy="8716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2282" indent="-236141" lvl="1">
              <a:lnSpc>
                <a:spcPts val="3561"/>
              </a:lnSpc>
              <a:buFont typeface="Arial"/>
              <a:buChar char="•"/>
            </a:pPr>
            <a:r>
              <a:rPr lang="en-US" b="true" sz="2187">
                <a:solidFill>
                  <a:srgbClr val="003366"/>
                </a:solidFill>
                <a:latin typeface="Lato Bold"/>
                <a:ea typeface="Lato Bold"/>
                <a:cs typeface="Lato Bold"/>
                <a:sym typeface="Lato Bold"/>
              </a:rPr>
              <a:t>F</a:t>
            </a:r>
            <a:r>
              <a:rPr lang="en-US" b="true" sz="2187">
                <a:solidFill>
                  <a:srgbClr val="003366"/>
                </a:solidFill>
                <a:latin typeface="Lato Bold"/>
                <a:ea typeface="Lato Bold"/>
                <a:cs typeface="Lato Bold"/>
                <a:sym typeface="Lato Bold"/>
              </a:rPr>
              <a:t>eature matrix shape: (39209, 1764)</a:t>
            </a:r>
          </a:p>
          <a:p>
            <a:pPr algn="l" marL="472282" indent="-236141" lvl="1">
              <a:lnSpc>
                <a:spcPts val="3562"/>
              </a:lnSpc>
              <a:buFont typeface="Arial"/>
              <a:buChar char="•"/>
            </a:pPr>
            <a:r>
              <a:rPr lang="en-US" b="true" sz="2187">
                <a:solidFill>
                  <a:srgbClr val="003366"/>
                </a:solidFill>
                <a:latin typeface="Lato Bold"/>
                <a:ea typeface="Lato Bold"/>
                <a:cs typeface="Lato Bold"/>
                <a:sym typeface="Lato Bold"/>
              </a:rPr>
              <a:t>Time elapsed to extract features: 855.673 s (~14.25 mins)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6394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66750" y="666750"/>
            <a:ext cx="16954500" cy="8953500"/>
            <a:chOff x="0" y="0"/>
            <a:chExt cx="5734099" cy="302812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2700" y="12700"/>
              <a:ext cx="5669329" cy="2959540"/>
            </a:xfrm>
            <a:custGeom>
              <a:avLst/>
              <a:gdLst/>
              <a:ahLst/>
              <a:cxnLst/>
              <a:rect r="r" b="b" t="t" l="l"/>
              <a:pathLst>
                <a:path h="2959540" w="5669329">
                  <a:moveTo>
                    <a:pt x="146050" y="2959540"/>
                  </a:moveTo>
                  <a:lnTo>
                    <a:pt x="5523279" y="2959540"/>
                  </a:lnTo>
                  <a:cubicBezTo>
                    <a:pt x="5603289" y="2959540"/>
                    <a:pt x="5669329" y="2893500"/>
                    <a:pt x="5669329" y="2813490"/>
                  </a:cubicBezTo>
                  <a:lnTo>
                    <a:pt x="5669329" y="146050"/>
                  </a:lnTo>
                  <a:cubicBezTo>
                    <a:pt x="5669329" y="66040"/>
                    <a:pt x="5603289" y="0"/>
                    <a:pt x="5523279" y="0"/>
                  </a:cubicBezTo>
                  <a:lnTo>
                    <a:pt x="146050" y="0"/>
                  </a:lnTo>
                  <a:cubicBezTo>
                    <a:pt x="66040" y="0"/>
                    <a:pt x="0" y="66040"/>
                    <a:pt x="0" y="146050"/>
                  </a:cubicBezTo>
                  <a:lnTo>
                    <a:pt x="0" y="2813490"/>
                  </a:lnTo>
                  <a:cubicBezTo>
                    <a:pt x="0" y="2894770"/>
                    <a:pt x="66040" y="2959540"/>
                    <a:pt x="146050" y="295954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734099" cy="3028120"/>
            </a:xfrm>
            <a:custGeom>
              <a:avLst/>
              <a:gdLst/>
              <a:ahLst/>
              <a:cxnLst/>
              <a:rect r="r" b="b" t="t" l="l"/>
              <a:pathLst>
                <a:path h="3028120" w="5734099">
                  <a:moveTo>
                    <a:pt x="5670599" y="74930"/>
                  </a:moveTo>
                  <a:cubicBezTo>
                    <a:pt x="5642659" y="30480"/>
                    <a:pt x="5593129" y="0"/>
                    <a:pt x="5535979" y="0"/>
                  </a:cubicBezTo>
                  <a:lnTo>
                    <a:pt x="158750" y="0"/>
                  </a:lnTo>
                  <a:cubicBezTo>
                    <a:pt x="71120" y="0"/>
                    <a:pt x="0" y="71120"/>
                    <a:pt x="0" y="158750"/>
                  </a:cubicBezTo>
                  <a:lnTo>
                    <a:pt x="0" y="2826190"/>
                  </a:lnTo>
                  <a:cubicBezTo>
                    <a:pt x="0" y="2878260"/>
                    <a:pt x="25400" y="2923980"/>
                    <a:pt x="63500" y="2953190"/>
                  </a:cubicBezTo>
                  <a:cubicBezTo>
                    <a:pt x="91440" y="2997640"/>
                    <a:pt x="140970" y="3028120"/>
                    <a:pt x="216920" y="3028120"/>
                  </a:cubicBezTo>
                  <a:lnTo>
                    <a:pt x="5575349" y="3028120"/>
                  </a:lnTo>
                  <a:cubicBezTo>
                    <a:pt x="5662979" y="3028120"/>
                    <a:pt x="5734099" y="2957000"/>
                    <a:pt x="5734099" y="2869370"/>
                  </a:cubicBezTo>
                  <a:lnTo>
                    <a:pt x="5734099" y="208926"/>
                  </a:lnTo>
                  <a:cubicBezTo>
                    <a:pt x="5734099" y="149860"/>
                    <a:pt x="5708699" y="104140"/>
                    <a:pt x="5670599" y="74930"/>
                  </a:cubicBezTo>
                  <a:close/>
                  <a:moveTo>
                    <a:pt x="12700" y="2826190"/>
                  </a:moveTo>
                  <a:lnTo>
                    <a:pt x="12700" y="158750"/>
                  </a:lnTo>
                  <a:cubicBezTo>
                    <a:pt x="12700" y="78740"/>
                    <a:pt x="78740" y="12700"/>
                    <a:pt x="158750" y="12700"/>
                  </a:cubicBezTo>
                  <a:lnTo>
                    <a:pt x="5535979" y="12700"/>
                  </a:lnTo>
                  <a:cubicBezTo>
                    <a:pt x="5615989" y="12700"/>
                    <a:pt x="5682029" y="78740"/>
                    <a:pt x="5682029" y="158750"/>
                  </a:cubicBezTo>
                  <a:lnTo>
                    <a:pt x="5682029" y="2826190"/>
                  </a:lnTo>
                  <a:cubicBezTo>
                    <a:pt x="5682029" y="2906200"/>
                    <a:pt x="5615989" y="2972240"/>
                    <a:pt x="5535979" y="2972240"/>
                  </a:cubicBezTo>
                  <a:lnTo>
                    <a:pt x="158750" y="2972240"/>
                  </a:lnTo>
                  <a:cubicBezTo>
                    <a:pt x="78740" y="2972240"/>
                    <a:pt x="12700" y="2907470"/>
                    <a:pt x="12700" y="2826190"/>
                  </a:cubicBezTo>
                  <a:close/>
                </a:path>
              </a:pathLst>
            </a:custGeom>
            <a:solidFill>
              <a:srgbClr val="003366"/>
            </a:solid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2261035" y="7419997"/>
            <a:ext cx="13765929" cy="1637959"/>
          </a:xfrm>
          <a:custGeom>
            <a:avLst/>
            <a:gdLst/>
            <a:ahLst/>
            <a:cxnLst/>
            <a:rect r="r" b="b" t="t" l="l"/>
            <a:pathLst>
              <a:path h="1637959" w="13765929">
                <a:moveTo>
                  <a:pt x="0" y="0"/>
                </a:moveTo>
                <a:lnTo>
                  <a:pt x="13765930" y="0"/>
                </a:lnTo>
                <a:lnTo>
                  <a:pt x="13765930" y="1637959"/>
                </a:lnTo>
                <a:lnTo>
                  <a:pt x="0" y="163795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3624" r="0" b="-28624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971550"/>
            <a:ext cx="16230600" cy="876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480"/>
              </a:lnSpc>
            </a:pPr>
            <a:r>
              <a:rPr lang="en-US" b="true" sz="5400" spc="-135">
                <a:solidFill>
                  <a:srgbClr val="E63946"/>
                </a:solidFill>
                <a:latin typeface="Gatwick Ultra-Bold"/>
                <a:ea typeface="Gatwick Ultra-Bold"/>
                <a:cs typeface="Gatwick Ultra-Bold"/>
                <a:sym typeface="Gatwick Ultra-Bold"/>
              </a:rPr>
              <a:t>Classification: SVM on HOG Features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57311" y="2084091"/>
            <a:ext cx="16116804" cy="10648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9" indent="-302260" lvl="1">
              <a:lnSpc>
                <a:spcPts val="4199"/>
              </a:lnSpc>
              <a:buFont typeface="Arial"/>
              <a:buChar char="•"/>
            </a:pPr>
            <a:r>
              <a:rPr lang="en-US" b="true" sz="2799">
                <a:solidFill>
                  <a:srgbClr val="003366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Support Vect</a:t>
            </a:r>
            <a:r>
              <a:rPr lang="en-US" b="true" sz="2799">
                <a:solidFill>
                  <a:srgbClr val="003366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or Machine (SVM): </a:t>
            </a:r>
            <a:r>
              <a:rPr lang="en-US" sz="2799">
                <a:solidFill>
                  <a:srgbClr val="003366"/>
                </a:solidFill>
                <a:latin typeface="Codec Pro"/>
                <a:ea typeface="Codec Pro"/>
                <a:cs typeface="Codec Pro"/>
                <a:sym typeface="Codec Pro"/>
              </a:rPr>
              <a:t>Selected an</a:t>
            </a:r>
            <a:r>
              <a:rPr lang="en-US" sz="2799">
                <a:solidFill>
                  <a:srgbClr val="003366"/>
                </a:solidFill>
                <a:latin typeface="Codec Pro"/>
                <a:ea typeface="Codec Pro"/>
                <a:cs typeface="Codec Pro"/>
                <a:sym typeface="Codec Pro"/>
              </a:rPr>
              <a:t> SVC (Support Vector Classifier) for multi-class classification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57311" y="3387111"/>
            <a:ext cx="16116804" cy="10648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9" indent="-302260" lvl="1">
              <a:lnSpc>
                <a:spcPts val="4199"/>
              </a:lnSpc>
              <a:buFont typeface="Arial"/>
              <a:buChar char="•"/>
            </a:pPr>
            <a:r>
              <a:rPr lang="en-US" b="true" sz="2799">
                <a:solidFill>
                  <a:srgbClr val="003366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Kernel</a:t>
            </a:r>
            <a:r>
              <a:rPr lang="en-US" b="true" sz="2799">
                <a:solidFill>
                  <a:srgbClr val="003366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 Selection via CV</a:t>
            </a:r>
            <a:r>
              <a:rPr lang="en-US" b="true" sz="2799">
                <a:solidFill>
                  <a:srgbClr val="003366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: </a:t>
            </a:r>
            <a:r>
              <a:rPr lang="en-US" sz="2799">
                <a:solidFill>
                  <a:srgbClr val="003366"/>
                </a:solidFill>
                <a:latin typeface="Codec Pro"/>
                <a:ea typeface="Codec Pro"/>
                <a:cs typeface="Codec Pro"/>
                <a:sym typeface="Codec Pro"/>
              </a:rPr>
              <a:t>Implemented 5-fold Cross-Validation on the training data to determine the best kernel function.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57311" y="4690131"/>
            <a:ext cx="16116804" cy="10648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9" indent="-302260" lvl="1">
              <a:lnSpc>
                <a:spcPts val="4199"/>
              </a:lnSpc>
              <a:buFont typeface="Arial"/>
              <a:buChar char="•"/>
            </a:pPr>
            <a:r>
              <a:rPr lang="en-US" b="true" sz="2799">
                <a:solidFill>
                  <a:srgbClr val="003366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Kernel</a:t>
            </a:r>
            <a:r>
              <a:rPr lang="en-US" b="true" sz="2799">
                <a:solidFill>
                  <a:srgbClr val="003366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 Comparison: </a:t>
            </a:r>
            <a:r>
              <a:rPr lang="en-US" sz="2799">
                <a:solidFill>
                  <a:srgbClr val="003366"/>
                </a:solidFill>
                <a:latin typeface="Codec Pro"/>
                <a:ea typeface="Codec Pro"/>
                <a:cs typeface="Codec Pro"/>
                <a:sym typeface="Codec Pro"/>
              </a:rPr>
              <a:t>Evaluated Linear, RBF (Radial</a:t>
            </a:r>
            <a:r>
              <a:rPr lang="en-US" sz="2799">
                <a:solidFill>
                  <a:srgbClr val="003366"/>
                </a:solidFill>
                <a:latin typeface="Codec Pro"/>
                <a:ea typeface="Codec Pro"/>
                <a:cs typeface="Codec Pro"/>
                <a:sym typeface="Codec Pro"/>
              </a:rPr>
              <a:t> Basis Function), and Sigmoid kernels, and selected the kernel that gave the highest mean cross-validation accuracy.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57311" y="5993152"/>
            <a:ext cx="16116804" cy="10648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9" indent="-302260" lvl="1">
              <a:lnSpc>
                <a:spcPts val="4199"/>
              </a:lnSpc>
              <a:buFont typeface="Arial"/>
              <a:buChar char="•"/>
            </a:pPr>
            <a:r>
              <a:rPr lang="en-US" b="true" sz="2799">
                <a:solidFill>
                  <a:srgbClr val="003366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Final</a:t>
            </a:r>
            <a:r>
              <a:rPr lang="en-US" b="true" sz="2799">
                <a:solidFill>
                  <a:srgbClr val="003366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 Model: </a:t>
            </a:r>
            <a:r>
              <a:rPr lang="en-US" sz="2799">
                <a:solidFill>
                  <a:srgbClr val="003366"/>
                </a:solidFill>
                <a:latin typeface="Codec Pro"/>
                <a:ea typeface="Codec Pro"/>
                <a:cs typeface="Codec Pro"/>
                <a:sym typeface="Codec Pro"/>
              </a:rPr>
              <a:t>The chosen</a:t>
            </a:r>
            <a:r>
              <a:rPr lang="en-US" sz="2799">
                <a:solidFill>
                  <a:srgbClr val="003366"/>
                </a:solidFill>
                <a:latin typeface="Codec Pro"/>
                <a:ea typeface="Codec Pro"/>
                <a:cs typeface="Codec Pro"/>
                <a:sym typeface="Codec Pro"/>
              </a:rPr>
              <a:t> kernel (e.g., RBF) was then used to train the final SVM model on the entirety of the training data.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336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66750" y="666750"/>
            <a:ext cx="16954500" cy="8953500"/>
            <a:chOff x="0" y="0"/>
            <a:chExt cx="5734099" cy="302812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2700" y="12700"/>
              <a:ext cx="5669329" cy="2959540"/>
            </a:xfrm>
            <a:custGeom>
              <a:avLst/>
              <a:gdLst/>
              <a:ahLst/>
              <a:cxnLst/>
              <a:rect r="r" b="b" t="t" l="l"/>
              <a:pathLst>
                <a:path h="2959540" w="5669329">
                  <a:moveTo>
                    <a:pt x="146050" y="2959540"/>
                  </a:moveTo>
                  <a:lnTo>
                    <a:pt x="5523279" y="2959540"/>
                  </a:lnTo>
                  <a:cubicBezTo>
                    <a:pt x="5603289" y="2959540"/>
                    <a:pt x="5669329" y="2893500"/>
                    <a:pt x="5669329" y="2813490"/>
                  </a:cubicBezTo>
                  <a:lnTo>
                    <a:pt x="5669329" y="146050"/>
                  </a:lnTo>
                  <a:cubicBezTo>
                    <a:pt x="5669329" y="66040"/>
                    <a:pt x="5603289" y="0"/>
                    <a:pt x="5523279" y="0"/>
                  </a:cubicBezTo>
                  <a:lnTo>
                    <a:pt x="146050" y="0"/>
                  </a:lnTo>
                  <a:cubicBezTo>
                    <a:pt x="66040" y="0"/>
                    <a:pt x="0" y="66040"/>
                    <a:pt x="0" y="146050"/>
                  </a:cubicBezTo>
                  <a:lnTo>
                    <a:pt x="0" y="2813490"/>
                  </a:lnTo>
                  <a:cubicBezTo>
                    <a:pt x="0" y="2894770"/>
                    <a:pt x="66040" y="2959540"/>
                    <a:pt x="146050" y="2959540"/>
                  </a:cubicBezTo>
                  <a:close/>
                </a:path>
              </a:pathLst>
            </a:custGeom>
            <a:solidFill>
              <a:srgbClr val="FFD700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734099" cy="3028120"/>
            </a:xfrm>
            <a:custGeom>
              <a:avLst/>
              <a:gdLst/>
              <a:ahLst/>
              <a:cxnLst/>
              <a:rect r="r" b="b" t="t" l="l"/>
              <a:pathLst>
                <a:path h="3028120" w="5734099">
                  <a:moveTo>
                    <a:pt x="5670599" y="74930"/>
                  </a:moveTo>
                  <a:cubicBezTo>
                    <a:pt x="5642659" y="30480"/>
                    <a:pt x="5593129" y="0"/>
                    <a:pt x="5535979" y="0"/>
                  </a:cubicBezTo>
                  <a:lnTo>
                    <a:pt x="158750" y="0"/>
                  </a:lnTo>
                  <a:cubicBezTo>
                    <a:pt x="71120" y="0"/>
                    <a:pt x="0" y="71120"/>
                    <a:pt x="0" y="158750"/>
                  </a:cubicBezTo>
                  <a:lnTo>
                    <a:pt x="0" y="2826190"/>
                  </a:lnTo>
                  <a:cubicBezTo>
                    <a:pt x="0" y="2878260"/>
                    <a:pt x="25400" y="2923980"/>
                    <a:pt x="63500" y="2953190"/>
                  </a:cubicBezTo>
                  <a:cubicBezTo>
                    <a:pt x="91440" y="2997640"/>
                    <a:pt x="140970" y="3028120"/>
                    <a:pt x="216920" y="3028120"/>
                  </a:cubicBezTo>
                  <a:lnTo>
                    <a:pt x="5575349" y="3028120"/>
                  </a:lnTo>
                  <a:cubicBezTo>
                    <a:pt x="5662979" y="3028120"/>
                    <a:pt x="5734099" y="2957000"/>
                    <a:pt x="5734099" y="2869370"/>
                  </a:cubicBezTo>
                  <a:lnTo>
                    <a:pt x="5734099" y="208926"/>
                  </a:lnTo>
                  <a:cubicBezTo>
                    <a:pt x="5734099" y="149860"/>
                    <a:pt x="5708699" y="104140"/>
                    <a:pt x="5670599" y="74930"/>
                  </a:cubicBezTo>
                  <a:close/>
                  <a:moveTo>
                    <a:pt x="12700" y="2826190"/>
                  </a:moveTo>
                  <a:lnTo>
                    <a:pt x="12700" y="158750"/>
                  </a:lnTo>
                  <a:cubicBezTo>
                    <a:pt x="12700" y="78740"/>
                    <a:pt x="78740" y="12700"/>
                    <a:pt x="158750" y="12700"/>
                  </a:cubicBezTo>
                  <a:lnTo>
                    <a:pt x="5535979" y="12700"/>
                  </a:lnTo>
                  <a:cubicBezTo>
                    <a:pt x="5615989" y="12700"/>
                    <a:pt x="5682029" y="78740"/>
                    <a:pt x="5682029" y="158750"/>
                  </a:cubicBezTo>
                  <a:lnTo>
                    <a:pt x="5682029" y="2826190"/>
                  </a:lnTo>
                  <a:cubicBezTo>
                    <a:pt x="5682029" y="2906200"/>
                    <a:pt x="5615989" y="2972240"/>
                    <a:pt x="5535979" y="2972240"/>
                  </a:cubicBezTo>
                  <a:lnTo>
                    <a:pt x="158750" y="2972240"/>
                  </a:lnTo>
                  <a:cubicBezTo>
                    <a:pt x="78740" y="2972240"/>
                    <a:pt x="12700" y="2907470"/>
                    <a:pt x="12700" y="2826190"/>
                  </a:cubicBezTo>
                  <a:close/>
                </a:path>
              </a:pathLst>
            </a:custGeom>
            <a:solidFill>
              <a:srgbClr val="003366"/>
            </a:solid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2456940" y="4002376"/>
            <a:ext cx="13374119" cy="4664224"/>
          </a:xfrm>
          <a:custGeom>
            <a:avLst/>
            <a:gdLst/>
            <a:ahLst/>
            <a:cxnLst/>
            <a:rect r="r" b="b" t="t" l="l"/>
            <a:pathLst>
              <a:path h="4664224" w="13374119">
                <a:moveTo>
                  <a:pt x="0" y="0"/>
                </a:moveTo>
                <a:lnTo>
                  <a:pt x="13374120" y="0"/>
                </a:lnTo>
                <a:lnTo>
                  <a:pt x="13374120" y="4664225"/>
                </a:lnTo>
                <a:lnTo>
                  <a:pt x="0" y="46642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1618987"/>
            <a:ext cx="16003007" cy="876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480"/>
              </a:lnSpc>
              <a:spcBef>
                <a:spcPct val="0"/>
              </a:spcBef>
            </a:pPr>
            <a:r>
              <a:rPr lang="en-US" b="true" sz="5400" spc="-135">
                <a:solidFill>
                  <a:srgbClr val="003366"/>
                </a:solidFill>
                <a:latin typeface="Gatwick Bold"/>
                <a:ea typeface="Gatwick Bold"/>
                <a:cs typeface="Gatwick Bold"/>
                <a:sym typeface="Gatwick Bold"/>
              </a:rPr>
              <a:t>Ev</a:t>
            </a:r>
            <a:r>
              <a:rPr lang="en-US" b="true" sz="5400" spc="-135">
                <a:solidFill>
                  <a:srgbClr val="003366"/>
                </a:solidFill>
                <a:latin typeface="Gatwick Bold"/>
                <a:ea typeface="Gatwick Bold"/>
                <a:cs typeface="Gatwick Bold"/>
                <a:sym typeface="Gatwick Bold"/>
              </a:rPr>
              <a:t>aluation and Performance Analysis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66750" y="2916409"/>
            <a:ext cx="15924552" cy="541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9" indent="-302260" lvl="1">
              <a:lnSpc>
                <a:spcPts val="4199"/>
              </a:lnSpc>
              <a:buFont typeface="Arial"/>
              <a:buChar char="•"/>
            </a:pPr>
            <a:r>
              <a:rPr lang="en-US" b="true" sz="2799">
                <a:solidFill>
                  <a:srgbClr val="003366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Test Accuracy:</a:t>
            </a:r>
            <a:r>
              <a:rPr lang="en-US" b="true" sz="2799">
                <a:solidFill>
                  <a:srgbClr val="003366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 </a:t>
            </a:r>
            <a:r>
              <a:rPr lang="en-US" sz="2799">
                <a:solidFill>
                  <a:srgbClr val="003366"/>
                </a:solidFill>
                <a:latin typeface="Codec Pro"/>
                <a:ea typeface="Codec Pro"/>
                <a:cs typeface="Codec Pro"/>
                <a:sym typeface="Codec Pro"/>
              </a:rPr>
              <a:t>Achieved a global</a:t>
            </a:r>
            <a:r>
              <a:rPr lang="en-US" sz="2799">
                <a:solidFill>
                  <a:srgbClr val="003366"/>
                </a:solidFill>
                <a:latin typeface="Codec Pro"/>
                <a:ea typeface="Codec Pro"/>
                <a:cs typeface="Codec Pro"/>
                <a:sym typeface="Codec Pro"/>
              </a:rPr>
              <a:t> accuracy of 0.95218 on the official GTSRB Data Set.</a:t>
            </a:r>
          </a:p>
        </p:txBody>
      </p:sp>
    </p:spTree>
  </p:cSld>
  <p:clrMapOvr>
    <a:masterClrMapping/>
  </p:clrMapOvr>
  <p:transition spd="fast">
    <p:fade/>
  </p:transition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6394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66750" y="666750"/>
            <a:ext cx="16954500" cy="8953500"/>
            <a:chOff x="0" y="0"/>
            <a:chExt cx="5734099" cy="302812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2700" y="12700"/>
              <a:ext cx="5669329" cy="2959540"/>
            </a:xfrm>
            <a:custGeom>
              <a:avLst/>
              <a:gdLst/>
              <a:ahLst/>
              <a:cxnLst/>
              <a:rect r="r" b="b" t="t" l="l"/>
              <a:pathLst>
                <a:path h="2959540" w="5669329">
                  <a:moveTo>
                    <a:pt x="146050" y="2959540"/>
                  </a:moveTo>
                  <a:lnTo>
                    <a:pt x="5523279" y="2959540"/>
                  </a:lnTo>
                  <a:cubicBezTo>
                    <a:pt x="5603289" y="2959540"/>
                    <a:pt x="5669329" y="2893500"/>
                    <a:pt x="5669329" y="2813490"/>
                  </a:cubicBezTo>
                  <a:lnTo>
                    <a:pt x="5669329" y="146050"/>
                  </a:lnTo>
                  <a:cubicBezTo>
                    <a:pt x="5669329" y="66040"/>
                    <a:pt x="5603289" y="0"/>
                    <a:pt x="5523279" y="0"/>
                  </a:cubicBezTo>
                  <a:lnTo>
                    <a:pt x="146050" y="0"/>
                  </a:lnTo>
                  <a:cubicBezTo>
                    <a:pt x="66040" y="0"/>
                    <a:pt x="0" y="66040"/>
                    <a:pt x="0" y="146050"/>
                  </a:cubicBezTo>
                  <a:lnTo>
                    <a:pt x="0" y="2813490"/>
                  </a:lnTo>
                  <a:cubicBezTo>
                    <a:pt x="0" y="2894770"/>
                    <a:pt x="66040" y="2959540"/>
                    <a:pt x="146050" y="295954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734099" cy="3028120"/>
            </a:xfrm>
            <a:custGeom>
              <a:avLst/>
              <a:gdLst/>
              <a:ahLst/>
              <a:cxnLst/>
              <a:rect r="r" b="b" t="t" l="l"/>
              <a:pathLst>
                <a:path h="3028120" w="5734099">
                  <a:moveTo>
                    <a:pt x="5670599" y="74930"/>
                  </a:moveTo>
                  <a:cubicBezTo>
                    <a:pt x="5642659" y="30480"/>
                    <a:pt x="5593129" y="0"/>
                    <a:pt x="5535979" y="0"/>
                  </a:cubicBezTo>
                  <a:lnTo>
                    <a:pt x="158750" y="0"/>
                  </a:lnTo>
                  <a:cubicBezTo>
                    <a:pt x="71120" y="0"/>
                    <a:pt x="0" y="71120"/>
                    <a:pt x="0" y="158750"/>
                  </a:cubicBezTo>
                  <a:lnTo>
                    <a:pt x="0" y="2826190"/>
                  </a:lnTo>
                  <a:cubicBezTo>
                    <a:pt x="0" y="2878260"/>
                    <a:pt x="25400" y="2923980"/>
                    <a:pt x="63500" y="2953190"/>
                  </a:cubicBezTo>
                  <a:cubicBezTo>
                    <a:pt x="91440" y="2997640"/>
                    <a:pt x="140970" y="3028120"/>
                    <a:pt x="216920" y="3028120"/>
                  </a:cubicBezTo>
                  <a:lnTo>
                    <a:pt x="5575349" y="3028120"/>
                  </a:lnTo>
                  <a:cubicBezTo>
                    <a:pt x="5662979" y="3028120"/>
                    <a:pt x="5734099" y="2957000"/>
                    <a:pt x="5734099" y="2869370"/>
                  </a:cubicBezTo>
                  <a:lnTo>
                    <a:pt x="5734099" y="208926"/>
                  </a:lnTo>
                  <a:cubicBezTo>
                    <a:pt x="5734099" y="149860"/>
                    <a:pt x="5708699" y="104140"/>
                    <a:pt x="5670599" y="74930"/>
                  </a:cubicBezTo>
                  <a:close/>
                  <a:moveTo>
                    <a:pt x="12700" y="2826190"/>
                  </a:moveTo>
                  <a:lnTo>
                    <a:pt x="12700" y="158750"/>
                  </a:lnTo>
                  <a:cubicBezTo>
                    <a:pt x="12700" y="78740"/>
                    <a:pt x="78740" y="12700"/>
                    <a:pt x="158750" y="12700"/>
                  </a:cubicBezTo>
                  <a:lnTo>
                    <a:pt x="5535979" y="12700"/>
                  </a:lnTo>
                  <a:cubicBezTo>
                    <a:pt x="5615989" y="12700"/>
                    <a:pt x="5682029" y="78740"/>
                    <a:pt x="5682029" y="158750"/>
                  </a:cubicBezTo>
                  <a:lnTo>
                    <a:pt x="5682029" y="2826190"/>
                  </a:lnTo>
                  <a:cubicBezTo>
                    <a:pt x="5682029" y="2906200"/>
                    <a:pt x="5615989" y="2972240"/>
                    <a:pt x="5535979" y="2972240"/>
                  </a:cubicBezTo>
                  <a:lnTo>
                    <a:pt x="158750" y="2972240"/>
                  </a:lnTo>
                  <a:cubicBezTo>
                    <a:pt x="78740" y="2972240"/>
                    <a:pt x="12700" y="2907470"/>
                    <a:pt x="12700" y="2826190"/>
                  </a:cubicBezTo>
                  <a:close/>
                </a:path>
              </a:pathLst>
            </a:custGeom>
            <a:solidFill>
              <a:srgbClr val="003366"/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1028700" y="981075"/>
            <a:ext cx="16230600" cy="609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440"/>
              </a:lnSpc>
            </a:pPr>
            <a:r>
              <a:rPr lang="en-US" b="true" sz="3700" spc="-92">
                <a:solidFill>
                  <a:srgbClr val="E63946"/>
                </a:solidFill>
                <a:latin typeface="Gatwick Ultra-Bold"/>
                <a:ea typeface="Gatwick Ultra-Bold"/>
                <a:cs typeface="Gatwick Ultra-Bold"/>
                <a:sym typeface="Gatwick Ultra-Bold"/>
              </a:rPr>
              <a:t>Confusion Matrix of Our Custom HOG(Implementation)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5286785" y="1590675"/>
            <a:ext cx="7714430" cy="7851837"/>
          </a:xfrm>
          <a:custGeom>
            <a:avLst/>
            <a:gdLst/>
            <a:ahLst/>
            <a:cxnLst/>
            <a:rect r="r" b="b" t="t" l="l"/>
            <a:pathLst>
              <a:path h="7851837" w="7714430">
                <a:moveTo>
                  <a:pt x="0" y="0"/>
                </a:moveTo>
                <a:lnTo>
                  <a:pt x="7714430" y="0"/>
                </a:lnTo>
                <a:lnTo>
                  <a:pt x="7714430" y="7851837"/>
                </a:lnTo>
                <a:lnTo>
                  <a:pt x="0" y="785183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6394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66750" y="666750"/>
            <a:ext cx="16954500" cy="8953500"/>
            <a:chOff x="0" y="0"/>
            <a:chExt cx="5734099" cy="302812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2700" y="12700"/>
              <a:ext cx="5669329" cy="2959540"/>
            </a:xfrm>
            <a:custGeom>
              <a:avLst/>
              <a:gdLst/>
              <a:ahLst/>
              <a:cxnLst/>
              <a:rect r="r" b="b" t="t" l="l"/>
              <a:pathLst>
                <a:path h="2959540" w="5669329">
                  <a:moveTo>
                    <a:pt x="146050" y="2959540"/>
                  </a:moveTo>
                  <a:lnTo>
                    <a:pt x="5523279" y="2959540"/>
                  </a:lnTo>
                  <a:cubicBezTo>
                    <a:pt x="5603289" y="2959540"/>
                    <a:pt x="5669329" y="2893500"/>
                    <a:pt x="5669329" y="2813490"/>
                  </a:cubicBezTo>
                  <a:lnTo>
                    <a:pt x="5669329" y="146050"/>
                  </a:lnTo>
                  <a:cubicBezTo>
                    <a:pt x="5669329" y="66040"/>
                    <a:pt x="5603289" y="0"/>
                    <a:pt x="5523279" y="0"/>
                  </a:cubicBezTo>
                  <a:lnTo>
                    <a:pt x="146050" y="0"/>
                  </a:lnTo>
                  <a:cubicBezTo>
                    <a:pt x="66040" y="0"/>
                    <a:pt x="0" y="66040"/>
                    <a:pt x="0" y="146050"/>
                  </a:cubicBezTo>
                  <a:lnTo>
                    <a:pt x="0" y="2813490"/>
                  </a:lnTo>
                  <a:cubicBezTo>
                    <a:pt x="0" y="2894770"/>
                    <a:pt x="66040" y="2959540"/>
                    <a:pt x="146050" y="295954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734099" cy="3028120"/>
            </a:xfrm>
            <a:custGeom>
              <a:avLst/>
              <a:gdLst/>
              <a:ahLst/>
              <a:cxnLst/>
              <a:rect r="r" b="b" t="t" l="l"/>
              <a:pathLst>
                <a:path h="3028120" w="5734099">
                  <a:moveTo>
                    <a:pt x="5670599" y="74930"/>
                  </a:moveTo>
                  <a:cubicBezTo>
                    <a:pt x="5642659" y="30480"/>
                    <a:pt x="5593129" y="0"/>
                    <a:pt x="5535979" y="0"/>
                  </a:cubicBezTo>
                  <a:lnTo>
                    <a:pt x="158750" y="0"/>
                  </a:lnTo>
                  <a:cubicBezTo>
                    <a:pt x="71120" y="0"/>
                    <a:pt x="0" y="71120"/>
                    <a:pt x="0" y="158750"/>
                  </a:cubicBezTo>
                  <a:lnTo>
                    <a:pt x="0" y="2826190"/>
                  </a:lnTo>
                  <a:cubicBezTo>
                    <a:pt x="0" y="2878260"/>
                    <a:pt x="25400" y="2923980"/>
                    <a:pt x="63500" y="2953190"/>
                  </a:cubicBezTo>
                  <a:cubicBezTo>
                    <a:pt x="91440" y="2997640"/>
                    <a:pt x="140970" y="3028120"/>
                    <a:pt x="216920" y="3028120"/>
                  </a:cubicBezTo>
                  <a:lnTo>
                    <a:pt x="5575349" y="3028120"/>
                  </a:lnTo>
                  <a:cubicBezTo>
                    <a:pt x="5662979" y="3028120"/>
                    <a:pt x="5734099" y="2957000"/>
                    <a:pt x="5734099" y="2869370"/>
                  </a:cubicBezTo>
                  <a:lnTo>
                    <a:pt x="5734099" y="208926"/>
                  </a:lnTo>
                  <a:cubicBezTo>
                    <a:pt x="5734099" y="149860"/>
                    <a:pt x="5708699" y="104140"/>
                    <a:pt x="5670599" y="74930"/>
                  </a:cubicBezTo>
                  <a:close/>
                  <a:moveTo>
                    <a:pt x="12700" y="2826190"/>
                  </a:moveTo>
                  <a:lnTo>
                    <a:pt x="12700" y="158750"/>
                  </a:lnTo>
                  <a:cubicBezTo>
                    <a:pt x="12700" y="78740"/>
                    <a:pt x="78740" y="12700"/>
                    <a:pt x="158750" y="12700"/>
                  </a:cubicBezTo>
                  <a:lnTo>
                    <a:pt x="5535979" y="12700"/>
                  </a:lnTo>
                  <a:cubicBezTo>
                    <a:pt x="5615989" y="12700"/>
                    <a:pt x="5682029" y="78740"/>
                    <a:pt x="5682029" y="158750"/>
                  </a:cubicBezTo>
                  <a:lnTo>
                    <a:pt x="5682029" y="2826190"/>
                  </a:lnTo>
                  <a:cubicBezTo>
                    <a:pt x="5682029" y="2906200"/>
                    <a:pt x="5615989" y="2972240"/>
                    <a:pt x="5535979" y="2972240"/>
                  </a:cubicBezTo>
                  <a:lnTo>
                    <a:pt x="158750" y="2972240"/>
                  </a:lnTo>
                  <a:cubicBezTo>
                    <a:pt x="78740" y="2972240"/>
                    <a:pt x="12700" y="2907470"/>
                    <a:pt x="12700" y="2826190"/>
                  </a:cubicBezTo>
                  <a:close/>
                </a:path>
              </a:pathLst>
            </a:custGeom>
            <a:solidFill>
              <a:srgbClr val="003366"/>
            </a:solid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5214455" y="1590675"/>
            <a:ext cx="7733022" cy="7870761"/>
          </a:xfrm>
          <a:custGeom>
            <a:avLst/>
            <a:gdLst/>
            <a:ahLst/>
            <a:cxnLst/>
            <a:rect r="r" b="b" t="t" l="l"/>
            <a:pathLst>
              <a:path h="7870761" w="7733022">
                <a:moveTo>
                  <a:pt x="0" y="0"/>
                </a:moveTo>
                <a:lnTo>
                  <a:pt x="7733022" y="0"/>
                </a:lnTo>
                <a:lnTo>
                  <a:pt x="7733022" y="7870761"/>
                </a:lnTo>
                <a:lnTo>
                  <a:pt x="0" y="78707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981075"/>
            <a:ext cx="16230600" cy="609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440"/>
              </a:lnSpc>
            </a:pPr>
            <a:r>
              <a:rPr lang="en-US" b="true" sz="3700" spc="-92">
                <a:solidFill>
                  <a:srgbClr val="E63946"/>
                </a:solidFill>
                <a:latin typeface="Gatwick Ultra-Bold"/>
                <a:ea typeface="Gatwick Ultra-Bold"/>
                <a:cs typeface="Gatwick Ultra-Bold"/>
                <a:sym typeface="Gatwick Ultra-Bold"/>
              </a:rPr>
              <a:t>Confusion Matrix of Our Library HOG(Reference)</a:t>
            </a:r>
          </a:p>
        </p:txBody>
      </p:sp>
    </p:spTree>
  </p:cSld>
  <p:clrMapOvr>
    <a:masterClrMapping/>
  </p:clrMapOvr>
  <p:transition spd="fast">
    <p:fade/>
  </p:transition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D7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66750" y="666750"/>
            <a:ext cx="16954500" cy="8953500"/>
            <a:chOff x="0" y="0"/>
            <a:chExt cx="5734099" cy="302812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2700" y="12700"/>
              <a:ext cx="5669329" cy="2959540"/>
            </a:xfrm>
            <a:custGeom>
              <a:avLst/>
              <a:gdLst/>
              <a:ahLst/>
              <a:cxnLst/>
              <a:rect r="r" b="b" t="t" l="l"/>
              <a:pathLst>
                <a:path h="2959540" w="5669329">
                  <a:moveTo>
                    <a:pt x="146050" y="2959540"/>
                  </a:moveTo>
                  <a:lnTo>
                    <a:pt x="5523279" y="2959540"/>
                  </a:lnTo>
                  <a:cubicBezTo>
                    <a:pt x="5603289" y="2959540"/>
                    <a:pt x="5669329" y="2893500"/>
                    <a:pt x="5669329" y="2813490"/>
                  </a:cubicBezTo>
                  <a:lnTo>
                    <a:pt x="5669329" y="146050"/>
                  </a:lnTo>
                  <a:cubicBezTo>
                    <a:pt x="5669329" y="66040"/>
                    <a:pt x="5603289" y="0"/>
                    <a:pt x="5523279" y="0"/>
                  </a:cubicBezTo>
                  <a:lnTo>
                    <a:pt x="146050" y="0"/>
                  </a:lnTo>
                  <a:cubicBezTo>
                    <a:pt x="66040" y="0"/>
                    <a:pt x="0" y="66040"/>
                    <a:pt x="0" y="146050"/>
                  </a:cubicBezTo>
                  <a:lnTo>
                    <a:pt x="0" y="2813490"/>
                  </a:lnTo>
                  <a:cubicBezTo>
                    <a:pt x="0" y="2894770"/>
                    <a:pt x="66040" y="2959540"/>
                    <a:pt x="146050" y="295954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734099" cy="3028120"/>
            </a:xfrm>
            <a:custGeom>
              <a:avLst/>
              <a:gdLst/>
              <a:ahLst/>
              <a:cxnLst/>
              <a:rect r="r" b="b" t="t" l="l"/>
              <a:pathLst>
                <a:path h="3028120" w="5734099">
                  <a:moveTo>
                    <a:pt x="5670599" y="74930"/>
                  </a:moveTo>
                  <a:cubicBezTo>
                    <a:pt x="5642659" y="30480"/>
                    <a:pt x="5593129" y="0"/>
                    <a:pt x="5535979" y="0"/>
                  </a:cubicBezTo>
                  <a:lnTo>
                    <a:pt x="158750" y="0"/>
                  </a:lnTo>
                  <a:cubicBezTo>
                    <a:pt x="71120" y="0"/>
                    <a:pt x="0" y="71120"/>
                    <a:pt x="0" y="158750"/>
                  </a:cubicBezTo>
                  <a:lnTo>
                    <a:pt x="0" y="2826190"/>
                  </a:lnTo>
                  <a:cubicBezTo>
                    <a:pt x="0" y="2878260"/>
                    <a:pt x="25400" y="2923980"/>
                    <a:pt x="63500" y="2953190"/>
                  </a:cubicBezTo>
                  <a:cubicBezTo>
                    <a:pt x="91440" y="2997640"/>
                    <a:pt x="140970" y="3028120"/>
                    <a:pt x="216920" y="3028120"/>
                  </a:cubicBezTo>
                  <a:lnTo>
                    <a:pt x="5575349" y="3028120"/>
                  </a:lnTo>
                  <a:cubicBezTo>
                    <a:pt x="5662979" y="3028120"/>
                    <a:pt x="5734099" y="2957000"/>
                    <a:pt x="5734099" y="2869370"/>
                  </a:cubicBezTo>
                  <a:lnTo>
                    <a:pt x="5734099" y="208926"/>
                  </a:lnTo>
                  <a:cubicBezTo>
                    <a:pt x="5734099" y="149860"/>
                    <a:pt x="5708699" y="104140"/>
                    <a:pt x="5670599" y="74930"/>
                  </a:cubicBezTo>
                  <a:close/>
                  <a:moveTo>
                    <a:pt x="12700" y="2826190"/>
                  </a:moveTo>
                  <a:lnTo>
                    <a:pt x="12700" y="158750"/>
                  </a:lnTo>
                  <a:cubicBezTo>
                    <a:pt x="12700" y="78740"/>
                    <a:pt x="78740" y="12700"/>
                    <a:pt x="158750" y="12700"/>
                  </a:cubicBezTo>
                  <a:lnTo>
                    <a:pt x="5535979" y="12700"/>
                  </a:lnTo>
                  <a:cubicBezTo>
                    <a:pt x="5615989" y="12700"/>
                    <a:pt x="5682029" y="78740"/>
                    <a:pt x="5682029" y="158750"/>
                  </a:cubicBezTo>
                  <a:lnTo>
                    <a:pt x="5682029" y="2826190"/>
                  </a:lnTo>
                  <a:cubicBezTo>
                    <a:pt x="5682029" y="2906200"/>
                    <a:pt x="5615989" y="2972240"/>
                    <a:pt x="5535979" y="2972240"/>
                  </a:cubicBezTo>
                  <a:lnTo>
                    <a:pt x="158750" y="2972240"/>
                  </a:lnTo>
                  <a:cubicBezTo>
                    <a:pt x="78740" y="2972240"/>
                    <a:pt x="12700" y="2907470"/>
                    <a:pt x="12700" y="2826190"/>
                  </a:cubicBezTo>
                  <a:close/>
                </a:path>
              </a:pathLst>
            </a:custGeom>
            <a:solidFill>
              <a:srgbClr val="003366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0" y="0"/>
            <a:ext cx="9096375" cy="10287000"/>
            <a:chOff x="0" y="0"/>
            <a:chExt cx="812800" cy="919187"/>
          </a:xfrm>
        </p:grpSpPr>
        <p:sp>
          <p:nvSpPr>
            <p:cNvPr name="Freeform 6" id="6"/>
            <p:cNvSpPr/>
            <p:nvPr/>
          </p:nvSpPr>
          <p:spPr>
            <a:xfrm flipH="true" flipV="false" rot="0">
              <a:off x="0" y="0"/>
              <a:ext cx="812800" cy="919187"/>
            </a:xfrm>
            <a:custGeom>
              <a:avLst/>
              <a:gdLst/>
              <a:ahLst/>
              <a:cxnLst/>
              <a:rect r="r" b="b" t="t" l="l"/>
              <a:pathLst>
                <a:path h="919187" w="812800">
                  <a:moveTo>
                    <a:pt x="812800" y="0"/>
                  </a:moveTo>
                  <a:lnTo>
                    <a:pt x="0" y="0"/>
                  </a:lnTo>
                  <a:lnTo>
                    <a:pt x="0" y="919187"/>
                  </a:lnTo>
                  <a:lnTo>
                    <a:pt x="812800" y="919187"/>
                  </a:lnTo>
                  <a:close/>
                </a:path>
              </a:pathLst>
            </a:custGeom>
            <a:blipFill>
              <a:blip r:embed="rId2"/>
              <a:stretch>
                <a:fillRect l="-34739" t="0" r="-34739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9096375" y="0"/>
            <a:ext cx="9191625" cy="10287000"/>
            <a:chOff x="0" y="0"/>
            <a:chExt cx="821311" cy="91918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21311" cy="919187"/>
            </a:xfrm>
            <a:custGeom>
              <a:avLst/>
              <a:gdLst/>
              <a:ahLst/>
              <a:cxnLst/>
              <a:rect r="r" b="b" t="t" l="l"/>
              <a:pathLst>
                <a:path h="919187" w="821311">
                  <a:moveTo>
                    <a:pt x="0" y="0"/>
                  </a:moveTo>
                  <a:lnTo>
                    <a:pt x="821311" y="0"/>
                  </a:lnTo>
                  <a:lnTo>
                    <a:pt x="821311" y="919187"/>
                  </a:lnTo>
                  <a:lnTo>
                    <a:pt x="0" y="919187"/>
                  </a:lnTo>
                  <a:close/>
                </a:path>
              </a:pathLst>
            </a:custGeom>
            <a:blipFill>
              <a:blip r:embed="rId3"/>
              <a:stretch>
                <a:fillRect l="-33861" t="0" r="-33861" b="0"/>
              </a:stretch>
            </a:blipFill>
          </p:spPr>
        </p:sp>
      </p:grpSp>
      <p:sp>
        <p:nvSpPr>
          <p:cNvPr name="TextBox 9" id="9"/>
          <p:cNvSpPr txBox="true"/>
          <p:nvPr/>
        </p:nvSpPr>
        <p:spPr>
          <a:xfrm rot="0">
            <a:off x="1028700" y="1880130"/>
            <a:ext cx="16230600" cy="9645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209"/>
              </a:lnSpc>
            </a:pPr>
            <a:r>
              <a:rPr lang="en-US" sz="5149">
                <a:solidFill>
                  <a:srgbClr val="003366"/>
                </a:solidFill>
                <a:latin typeface="Codec Pro"/>
                <a:ea typeface="Codec Pro"/>
                <a:cs typeface="Codec Pro"/>
                <a:sym typeface="Codec Pro"/>
              </a:rPr>
              <a:t>Problem: Reliable identification of road traffic signs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25641" y="4086456"/>
            <a:ext cx="15836719" cy="1110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920"/>
              </a:lnSpc>
            </a:pPr>
            <a:r>
              <a:rPr lang="en-US" b="true" sz="7200" spc="-179">
                <a:solidFill>
                  <a:srgbClr val="003366"/>
                </a:solidFill>
                <a:latin typeface="Gatwick Bold"/>
                <a:ea typeface="Gatwick Bold"/>
                <a:cs typeface="Gatwick Bold"/>
                <a:sym typeface="Gatwick Bold"/>
              </a:rPr>
              <a:t>Relevant applications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91414" y="6852542"/>
            <a:ext cx="7313548" cy="2423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718"/>
              </a:lnSpc>
            </a:pPr>
            <a:r>
              <a:rPr lang="en-US" sz="3370">
                <a:solidFill>
                  <a:srgbClr val="003366"/>
                </a:solidFill>
                <a:latin typeface="Codec Pro"/>
                <a:ea typeface="Codec Pro"/>
                <a:cs typeface="Codec Pro"/>
                <a:sym typeface="Codec Pro"/>
              </a:rPr>
              <a:t>Im</a:t>
            </a:r>
            <a:r>
              <a:rPr lang="en-US" sz="3370" strike="noStrike">
                <a:solidFill>
                  <a:srgbClr val="003366"/>
                </a:solidFill>
                <a:latin typeface="Codec Pro"/>
                <a:ea typeface="Codec Pro"/>
                <a:cs typeface="Codec Pro"/>
                <a:sym typeface="Codec Pro"/>
              </a:rPr>
              <a:t>age-based traffic sign recognition is essential for safe and reliable assisted driving and autonomous driving vehicles.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999945" y="6843017"/>
            <a:ext cx="7384486" cy="31219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870"/>
              </a:lnSpc>
            </a:pPr>
            <a:r>
              <a:rPr lang="en-US" sz="3478" strike="noStrike">
                <a:solidFill>
                  <a:srgbClr val="003366"/>
                </a:solidFill>
                <a:latin typeface="Codec Pro"/>
                <a:ea typeface="Codec Pro"/>
                <a:cs typeface="Codec Pro"/>
                <a:sym typeface="Codec Pro"/>
              </a:rPr>
              <a:t>Detecting signs from images lets us integrate them into map/street-view platforms (e.g., Google Maps) to improve navigation and situational awareness.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-3370172" y="6179104"/>
            <a:ext cx="15836719" cy="633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510"/>
              </a:lnSpc>
            </a:pPr>
            <a:r>
              <a:rPr lang="en-US" b="true" sz="4100" spc="-102">
                <a:solidFill>
                  <a:srgbClr val="003366"/>
                </a:solidFill>
                <a:latin typeface="Gatwick Bold"/>
                <a:ea typeface="Gatwick Bold"/>
                <a:cs typeface="Gatwick Bold"/>
                <a:sym typeface="Gatwick Bold"/>
              </a:rPr>
              <a:t>Autonomous Driving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733819" y="6179104"/>
            <a:ext cx="9554181" cy="633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510"/>
              </a:lnSpc>
            </a:pPr>
            <a:r>
              <a:rPr lang="en-US" b="true" sz="4100" spc="-102">
                <a:solidFill>
                  <a:srgbClr val="003366"/>
                </a:solidFill>
                <a:latin typeface="Gatwick Bold"/>
                <a:ea typeface="Gatwick Bold"/>
                <a:cs typeface="Gatwick Bold"/>
                <a:sym typeface="Gatwick Bold"/>
              </a:rPr>
              <a:t>Street-View Integration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79100" y="105939"/>
            <a:ext cx="4360920" cy="9645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209"/>
              </a:lnSpc>
            </a:pPr>
            <a:r>
              <a:rPr lang="en-US" sz="5149">
                <a:solidFill>
                  <a:srgbClr val="003366"/>
                </a:solidFill>
                <a:latin typeface="Codec Pro"/>
                <a:ea typeface="Codec Pro"/>
                <a:cs typeface="Codec Pro"/>
                <a:sym typeface="Codec Pro"/>
              </a:rPr>
              <a:t>Introduction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992238" y="1843831"/>
            <a:ext cx="14666268" cy="9431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>
                <a:solidFill>
                  <a:srgbClr val="312F2B"/>
                </a:solidFill>
                <a:latin typeface="Arimo"/>
                <a:ea typeface="Arimo"/>
                <a:cs typeface="Arimo"/>
                <a:sym typeface="Arimo"/>
              </a:rPr>
              <a:t>What We Will Demonstrate (End-of-Semester)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3257252"/>
            <a:ext cx="16303526" cy="8715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1</a:t>
            </a:r>
            <a:r>
              <a:rPr lang="en-US" sz="2187" b="true">
                <a:solidFill>
                  <a:srgbClr val="272525"/>
                </a:solidFill>
                <a:latin typeface="Lato Bold"/>
                <a:ea typeface="Lato Bold"/>
                <a:cs typeface="Lato Bold"/>
                <a:sym typeface="Lato Bold"/>
              </a:rPr>
              <a:t>. </a:t>
            </a:r>
            <a:r>
              <a:rPr lang="en-US" sz="2187" b="true">
                <a:solidFill>
                  <a:srgbClr val="272525"/>
                </a:solidFill>
                <a:latin typeface="Lato Bold"/>
                <a:ea typeface="Lato Bold"/>
                <a:cs typeface="Lato Bold"/>
                <a:sym typeface="Lato Bold"/>
              </a:rPr>
              <a:t>Preprocessing &amp; Enhancement</a:t>
            </a:r>
            <a:r>
              <a:rPr lang="en-US" sz="2187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: Implement RGB→YUV conversion and adaptive histogram equalization on the Y channel to correct blur/brightness.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4261395"/>
            <a:ext cx="16303526" cy="4238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2. </a:t>
            </a:r>
            <a:r>
              <a:rPr lang="en-US" sz="2187" b="true">
                <a:solidFill>
                  <a:srgbClr val="272525"/>
                </a:solidFill>
                <a:latin typeface="Lato Bold"/>
                <a:ea typeface="Lato Bold"/>
                <a:cs typeface="Lato Bold"/>
                <a:sym typeface="Lato Bold"/>
              </a:rPr>
              <a:t>Colour Segmentation</a:t>
            </a:r>
            <a:r>
              <a:rPr lang="en-US" sz="2187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: HSV/H-based thresholding to extract red/blue/yellow candidate regions.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4818608"/>
            <a:ext cx="16303526" cy="8715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3. </a:t>
            </a:r>
            <a:r>
              <a:rPr lang="en-US" sz="2187" b="true">
                <a:solidFill>
                  <a:srgbClr val="272525"/>
                </a:solidFill>
                <a:latin typeface="Lato Bold"/>
                <a:ea typeface="Lato Bold"/>
                <a:cs typeface="Lato Bold"/>
                <a:sym typeface="Lato Bold"/>
              </a:rPr>
              <a:t>Localisation &amp; Shape Analysis(Using OpenCV Python Library)</a:t>
            </a:r>
            <a:r>
              <a:rPr lang="en-US" sz="2187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: Detect circular signs via Hough transform and polygonal signs via contour + polygon approximation.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5823495"/>
            <a:ext cx="16303526" cy="4238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4. </a:t>
            </a:r>
            <a:r>
              <a:rPr lang="en-US" sz="2187" b="true">
                <a:solidFill>
                  <a:srgbClr val="272525"/>
                </a:solidFill>
                <a:latin typeface="Lato Bold"/>
                <a:ea typeface="Lato Bold"/>
                <a:cs typeface="Lato Bold"/>
                <a:sym typeface="Lato Bold"/>
              </a:rPr>
              <a:t>Feature Extraction</a:t>
            </a:r>
            <a:r>
              <a:rPr lang="en-US" sz="2187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: Compute HOG descriptors on resized sign patches (64×64) to form feature vectors for classification.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6380708"/>
            <a:ext cx="16303526" cy="4238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5. </a:t>
            </a:r>
            <a:r>
              <a:rPr lang="en-US" sz="2187" b="true">
                <a:solidFill>
                  <a:srgbClr val="272525"/>
                </a:solidFill>
                <a:latin typeface="Lato Bold"/>
                <a:ea typeface="Lato Bold"/>
                <a:cs typeface="Lato Bold"/>
                <a:sym typeface="Lato Bold"/>
              </a:rPr>
              <a:t>Classifier Implementation</a:t>
            </a:r>
            <a:r>
              <a:rPr lang="en-US" sz="2187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: Train an SVM (RBF kernel, tuned penalty C) on GTSRB and produce the final model.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6937920"/>
            <a:ext cx="16303526" cy="8715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6. </a:t>
            </a:r>
            <a:r>
              <a:rPr lang="en-US" sz="2187" b="true">
                <a:solidFill>
                  <a:srgbClr val="272525"/>
                </a:solidFill>
                <a:latin typeface="Lato Bold"/>
                <a:ea typeface="Lato Bold"/>
                <a:cs typeface="Lato Bold"/>
                <a:sym typeface="Lato Bold"/>
              </a:rPr>
              <a:t>Evaluation &amp; Analysis</a:t>
            </a:r>
            <a:r>
              <a:rPr lang="en-US" sz="2187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: Report accuracy, per-class recall/precision, confusion matrix, and document failure modes (small targets, reflections, motion blur).</a:t>
            </a:r>
          </a:p>
        </p:txBody>
      </p:sp>
    </p:spTree>
  </p:cSld>
  <p:clrMapOvr>
    <a:masterClrMapping/>
  </p:clrMapOvr>
  <p:transition spd="fast">
    <p:fade/>
  </p:transition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336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66750" y="666750"/>
            <a:ext cx="16954500" cy="8953500"/>
            <a:chOff x="0" y="0"/>
            <a:chExt cx="5734099" cy="302812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2700" y="12700"/>
              <a:ext cx="5669329" cy="2959540"/>
            </a:xfrm>
            <a:custGeom>
              <a:avLst/>
              <a:gdLst/>
              <a:ahLst/>
              <a:cxnLst/>
              <a:rect r="r" b="b" t="t" l="l"/>
              <a:pathLst>
                <a:path h="2959540" w="5669329">
                  <a:moveTo>
                    <a:pt x="146050" y="2959540"/>
                  </a:moveTo>
                  <a:lnTo>
                    <a:pt x="5523279" y="2959540"/>
                  </a:lnTo>
                  <a:cubicBezTo>
                    <a:pt x="5603289" y="2959540"/>
                    <a:pt x="5669329" y="2893500"/>
                    <a:pt x="5669329" y="2813490"/>
                  </a:cubicBezTo>
                  <a:lnTo>
                    <a:pt x="5669329" y="146050"/>
                  </a:lnTo>
                  <a:cubicBezTo>
                    <a:pt x="5669329" y="66040"/>
                    <a:pt x="5603289" y="0"/>
                    <a:pt x="5523279" y="0"/>
                  </a:cubicBezTo>
                  <a:lnTo>
                    <a:pt x="146050" y="0"/>
                  </a:lnTo>
                  <a:cubicBezTo>
                    <a:pt x="66040" y="0"/>
                    <a:pt x="0" y="66040"/>
                    <a:pt x="0" y="146050"/>
                  </a:cubicBezTo>
                  <a:lnTo>
                    <a:pt x="0" y="2813490"/>
                  </a:lnTo>
                  <a:cubicBezTo>
                    <a:pt x="0" y="2894770"/>
                    <a:pt x="66040" y="2959540"/>
                    <a:pt x="146050" y="2959540"/>
                  </a:cubicBezTo>
                  <a:close/>
                </a:path>
              </a:pathLst>
            </a:custGeom>
            <a:solidFill>
              <a:srgbClr val="FFD700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734099" cy="3028120"/>
            </a:xfrm>
            <a:custGeom>
              <a:avLst/>
              <a:gdLst/>
              <a:ahLst/>
              <a:cxnLst/>
              <a:rect r="r" b="b" t="t" l="l"/>
              <a:pathLst>
                <a:path h="3028120" w="5734099">
                  <a:moveTo>
                    <a:pt x="5670599" y="74930"/>
                  </a:moveTo>
                  <a:cubicBezTo>
                    <a:pt x="5642659" y="30480"/>
                    <a:pt x="5593129" y="0"/>
                    <a:pt x="5535979" y="0"/>
                  </a:cubicBezTo>
                  <a:lnTo>
                    <a:pt x="158750" y="0"/>
                  </a:lnTo>
                  <a:cubicBezTo>
                    <a:pt x="71120" y="0"/>
                    <a:pt x="0" y="71120"/>
                    <a:pt x="0" y="158750"/>
                  </a:cubicBezTo>
                  <a:lnTo>
                    <a:pt x="0" y="2826190"/>
                  </a:lnTo>
                  <a:cubicBezTo>
                    <a:pt x="0" y="2878260"/>
                    <a:pt x="25400" y="2923980"/>
                    <a:pt x="63500" y="2953190"/>
                  </a:cubicBezTo>
                  <a:cubicBezTo>
                    <a:pt x="91440" y="2997640"/>
                    <a:pt x="140970" y="3028120"/>
                    <a:pt x="216920" y="3028120"/>
                  </a:cubicBezTo>
                  <a:lnTo>
                    <a:pt x="5575349" y="3028120"/>
                  </a:lnTo>
                  <a:cubicBezTo>
                    <a:pt x="5662979" y="3028120"/>
                    <a:pt x="5734099" y="2957000"/>
                    <a:pt x="5734099" y="2869370"/>
                  </a:cubicBezTo>
                  <a:lnTo>
                    <a:pt x="5734099" y="208926"/>
                  </a:lnTo>
                  <a:cubicBezTo>
                    <a:pt x="5734099" y="149860"/>
                    <a:pt x="5708699" y="104140"/>
                    <a:pt x="5670599" y="74930"/>
                  </a:cubicBezTo>
                  <a:close/>
                  <a:moveTo>
                    <a:pt x="12700" y="2826190"/>
                  </a:moveTo>
                  <a:lnTo>
                    <a:pt x="12700" y="158750"/>
                  </a:lnTo>
                  <a:cubicBezTo>
                    <a:pt x="12700" y="78740"/>
                    <a:pt x="78740" y="12700"/>
                    <a:pt x="158750" y="12700"/>
                  </a:cubicBezTo>
                  <a:lnTo>
                    <a:pt x="5535979" y="12700"/>
                  </a:lnTo>
                  <a:cubicBezTo>
                    <a:pt x="5615989" y="12700"/>
                    <a:pt x="5682029" y="78740"/>
                    <a:pt x="5682029" y="158750"/>
                  </a:cubicBezTo>
                  <a:lnTo>
                    <a:pt x="5682029" y="2826190"/>
                  </a:lnTo>
                  <a:cubicBezTo>
                    <a:pt x="5682029" y="2906200"/>
                    <a:pt x="5615989" y="2972240"/>
                    <a:pt x="5535979" y="2972240"/>
                  </a:cubicBezTo>
                  <a:lnTo>
                    <a:pt x="158750" y="2972240"/>
                  </a:lnTo>
                  <a:cubicBezTo>
                    <a:pt x="78740" y="2972240"/>
                    <a:pt x="12700" y="2907470"/>
                    <a:pt x="12700" y="2826190"/>
                  </a:cubicBezTo>
                  <a:close/>
                </a:path>
              </a:pathLst>
            </a:custGeom>
            <a:solidFill>
              <a:srgbClr val="003366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8991600" y="1562100"/>
            <a:ext cx="7496175" cy="3447656"/>
            <a:chOff x="0" y="0"/>
            <a:chExt cx="1055195" cy="48530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055195" cy="485308"/>
            </a:xfrm>
            <a:custGeom>
              <a:avLst/>
              <a:gdLst/>
              <a:ahLst/>
              <a:cxnLst/>
              <a:rect r="r" b="b" t="t" l="l"/>
              <a:pathLst>
                <a:path h="485308" w="1055195">
                  <a:moveTo>
                    <a:pt x="51639" y="0"/>
                  </a:moveTo>
                  <a:lnTo>
                    <a:pt x="1003556" y="0"/>
                  </a:lnTo>
                  <a:cubicBezTo>
                    <a:pt x="1017252" y="0"/>
                    <a:pt x="1030386" y="5441"/>
                    <a:pt x="1040071" y="15125"/>
                  </a:cubicBezTo>
                  <a:cubicBezTo>
                    <a:pt x="1049755" y="24809"/>
                    <a:pt x="1055195" y="37944"/>
                    <a:pt x="1055195" y="51639"/>
                  </a:cubicBezTo>
                  <a:lnTo>
                    <a:pt x="1055195" y="433668"/>
                  </a:lnTo>
                  <a:cubicBezTo>
                    <a:pt x="1055195" y="462188"/>
                    <a:pt x="1032076" y="485308"/>
                    <a:pt x="1003556" y="485308"/>
                  </a:cubicBezTo>
                  <a:lnTo>
                    <a:pt x="51639" y="485308"/>
                  </a:lnTo>
                  <a:cubicBezTo>
                    <a:pt x="23120" y="485308"/>
                    <a:pt x="0" y="462188"/>
                    <a:pt x="0" y="433668"/>
                  </a:cubicBezTo>
                  <a:lnTo>
                    <a:pt x="0" y="51639"/>
                  </a:lnTo>
                  <a:cubicBezTo>
                    <a:pt x="0" y="23120"/>
                    <a:pt x="23120" y="0"/>
                    <a:pt x="51639" y="0"/>
                  </a:cubicBezTo>
                  <a:close/>
                </a:path>
              </a:pathLst>
            </a:custGeom>
            <a:blipFill>
              <a:blip r:embed="rId2"/>
              <a:stretch>
                <a:fillRect l="-402" t="0" r="-402" b="0"/>
              </a:stretch>
            </a:blipFill>
            <a:ln w="38100" cap="rnd">
              <a:solidFill>
                <a:srgbClr val="000000"/>
              </a:solidFill>
              <a:prstDash val="solid"/>
              <a:round/>
            </a:ln>
          </p:spPr>
        </p:sp>
      </p:grpSp>
      <p:grpSp>
        <p:nvGrpSpPr>
          <p:cNvPr name="Group 7" id="7"/>
          <p:cNvGrpSpPr/>
          <p:nvPr/>
        </p:nvGrpSpPr>
        <p:grpSpPr>
          <a:xfrm rot="0">
            <a:off x="8991600" y="5277244"/>
            <a:ext cx="7496175" cy="3447656"/>
            <a:chOff x="0" y="0"/>
            <a:chExt cx="1055195" cy="48530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055195" cy="485308"/>
            </a:xfrm>
            <a:custGeom>
              <a:avLst/>
              <a:gdLst/>
              <a:ahLst/>
              <a:cxnLst/>
              <a:rect r="r" b="b" t="t" l="l"/>
              <a:pathLst>
                <a:path h="485308" w="1055195">
                  <a:moveTo>
                    <a:pt x="51639" y="0"/>
                  </a:moveTo>
                  <a:lnTo>
                    <a:pt x="1003556" y="0"/>
                  </a:lnTo>
                  <a:cubicBezTo>
                    <a:pt x="1017252" y="0"/>
                    <a:pt x="1030386" y="5441"/>
                    <a:pt x="1040071" y="15125"/>
                  </a:cubicBezTo>
                  <a:cubicBezTo>
                    <a:pt x="1049755" y="24809"/>
                    <a:pt x="1055195" y="37944"/>
                    <a:pt x="1055195" y="51639"/>
                  </a:cubicBezTo>
                  <a:lnTo>
                    <a:pt x="1055195" y="433668"/>
                  </a:lnTo>
                  <a:cubicBezTo>
                    <a:pt x="1055195" y="462188"/>
                    <a:pt x="1032076" y="485308"/>
                    <a:pt x="1003556" y="485308"/>
                  </a:cubicBezTo>
                  <a:lnTo>
                    <a:pt x="51639" y="485308"/>
                  </a:lnTo>
                  <a:cubicBezTo>
                    <a:pt x="23120" y="485308"/>
                    <a:pt x="0" y="462188"/>
                    <a:pt x="0" y="433668"/>
                  </a:cubicBezTo>
                  <a:lnTo>
                    <a:pt x="0" y="51639"/>
                  </a:lnTo>
                  <a:cubicBezTo>
                    <a:pt x="0" y="23120"/>
                    <a:pt x="23120" y="0"/>
                    <a:pt x="51639" y="0"/>
                  </a:cubicBezTo>
                  <a:close/>
                </a:path>
              </a:pathLst>
            </a:custGeom>
            <a:blipFill>
              <a:blip r:embed="rId3"/>
              <a:stretch>
                <a:fillRect l="-402" t="0" r="-402" b="0"/>
              </a:stretch>
            </a:blipFill>
            <a:ln w="38100" cap="rnd">
              <a:solidFill>
                <a:srgbClr val="000000"/>
              </a:solidFill>
              <a:prstDash val="solid"/>
              <a:round/>
            </a:ln>
          </p:spPr>
        </p:sp>
      </p:grpSp>
      <p:grpSp>
        <p:nvGrpSpPr>
          <p:cNvPr name="Group 9" id="9"/>
          <p:cNvGrpSpPr/>
          <p:nvPr/>
        </p:nvGrpSpPr>
        <p:grpSpPr>
          <a:xfrm rot="0">
            <a:off x="1800225" y="4090988"/>
            <a:ext cx="6057900" cy="1493520"/>
            <a:chOff x="0" y="0"/>
            <a:chExt cx="8077200" cy="1991360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-57150"/>
              <a:ext cx="8077200" cy="11493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6480"/>
                </a:lnSpc>
              </a:pPr>
              <a:r>
                <a:rPr lang="en-US" b="true" sz="5400" spc="-135">
                  <a:solidFill>
                    <a:srgbClr val="003366"/>
                  </a:solidFill>
                  <a:latin typeface="Gatwick Ultra-Bold"/>
                  <a:ea typeface="Gatwick Ultra-Bold"/>
                  <a:cs typeface="Gatwick Ultra-Bold"/>
                  <a:sym typeface="Gatwick Ultra-Bold"/>
                </a:rPr>
                <a:t>Warning Signs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1431925"/>
              <a:ext cx="8077200" cy="5594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120"/>
                </a:lnSpc>
              </a:pPr>
              <a:r>
                <a:rPr lang="en-US" b="true" sz="2400">
                  <a:solidFill>
                    <a:srgbClr val="003366"/>
                  </a:solidFill>
                  <a:latin typeface="Codec Pro Ultra-Bold"/>
                  <a:ea typeface="Codec Pro Ultra-Bold"/>
                  <a:cs typeface="Codec Pro Ultra-Bold"/>
                  <a:sym typeface="Codec Pro Ultra-Bold"/>
                </a:rPr>
                <a:t>Stay Aware of Your Surroundings</a:t>
              </a:r>
            </a:p>
          </p:txBody>
        </p:sp>
      </p:grp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806351" y="585936"/>
            <a:ext cx="14484186" cy="733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25"/>
              </a:lnSpc>
            </a:pPr>
            <a:r>
              <a:rPr lang="en-US" sz="4499">
                <a:solidFill>
                  <a:srgbClr val="312F2B"/>
                </a:solidFill>
                <a:latin typeface="Arimo"/>
                <a:ea typeface="Arimo"/>
                <a:cs typeface="Arimo"/>
                <a:sym typeface="Arimo"/>
              </a:rPr>
              <a:t>GTSRB — German Traffic Sign Recognition Benchmark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792064" y="1800076"/>
            <a:ext cx="16703874" cy="1412974"/>
            <a:chOff x="0" y="0"/>
            <a:chExt cx="22271832" cy="188396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19050" y="19050"/>
              <a:ext cx="22233762" cy="1845818"/>
            </a:xfrm>
            <a:custGeom>
              <a:avLst/>
              <a:gdLst/>
              <a:ahLst/>
              <a:cxnLst/>
              <a:rect r="r" b="b" t="t" l="l"/>
              <a:pathLst>
                <a:path h="1845818" w="22233762">
                  <a:moveTo>
                    <a:pt x="0" y="129032"/>
                  </a:moveTo>
                  <a:cubicBezTo>
                    <a:pt x="0" y="57785"/>
                    <a:pt x="58801" y="0"/>
                    <a:pt x="131445" y="0"/>
                  </a:cubicBezTo>
                  <a:lnTo>
                    <a:pt x="22102318" y="0"/>
                  </a:lnTo>
                  <a:cubicBezTo>
                    <a:pt x="22174961" y="0"/>
                    <a:pt x="22233762" y="57785"/>
                    <a:pt x="22233762" y="129032"/>
                  </a:cubicBezTo>
                  <a:lnTo>
                    <a:pt x="22233762" y="1716786"/>
                  </a:lnTo>
                  <a:cubicBezTo>
                    <a:pt x="22233762" y="1788033"/>
                    <a:pt x="22174961" y="1845818"/>
                    <a:pt x="22102318" y="1845818"/>
                  </a:cubicBezTo>
                  <a:lnTo>
                    <a:pt x="131445" y="1845818"/>
                  </a:lnTo>
                  <a:cubicBezTo>
                    <a:pt x="58801" y="1845818"/>
                    <a:pt x="0" y="1788033"/>
                    <a:pt x="0" y="1716786"/>
                  </a:cubicBez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2271862" cy="1883918"/>
            </a:xfrm>
            <a:custGeom>
              <a:avLst/>
              <a:gdLst/>
              <a:ahLst/>
              <a:cxnLst/>
              <a:rect r="r" b="b" t="t" l="l"/>
              <a:pathLst>
                <a:path h="1883918" w="22271862">
                  <a:moveTo>
                    <a:pt x="0" y="148082"/>
                  </a:moveTo>
                  <a:cubicBezTo>
                    <a:pt x="0" y="65913"/>
                    <a:pt x="67691" y="0"/>
                    <a:pt x="150495" y="0"/>
                  </a:cubicBezTo>
                  <a:lnTo>
                    <a:pt x="22121368" y="0"/>
                  </a:lnTo>
                  <a:lnTo>
                    <a:pt x="22121368" y="19050"/>
                  </a:lnTo>
                  <a:lnTo>
                    <a:pt x="22121368" y="0"/>
                  </a:lnTo>
                  <a:cubicBezTo>
                    <a:pt x="22204172" y="0"/>
                    <a:pt x="22271862" y="65913"/>
                    <a:pt x="22271862" y="148082"/>
                  </a:cubicBezTo>
                  <a:lnTo>
                    <a:pt x="22252812" y="148082"/>
                  </a:lnTo>
                  <a:lnTo>
                    <a:pt x="22271862" y="148082"/>
                  </a:lnTo>
                  <a:lnTo>
                    <a:pt x="22271862" y="1735836"/>
                  </a:lnTo>
                  <a:lnTo>
                    <a:pt x="22252812" y="1735836"/>
                  </a:lnTo>
                  <a:lnTo>
                    <a:pt x="22271862" y="1735836"/>
                  </a:lnTo>
                  <a:cubicBezTo>
                    <a:pt x="22271862" y="1818005"/>
                    <a:pt x="22204172" y="1883918"/>
                    <a:pt x="22121368" y="1883918"/>
                  </a:cubicBezTo>
                  <a:lnTo>
                    <a:pt x="22121368" y="1864868"/>
                  </a:lnTo>
                  <a:lnTo>
                    <a:pt x="22121368" y="1883918"/>
                  </a:lnTo>
                  <a:lnTo>
                    <a:pt x="150495" y="1883918"/>
                  </a:lnTo>
                  <a:lnTo>
                    <a:pt x="150495" y="1864868"/>
                  </a:lnTo>
                  <a:lnTo>
                    <a:pt x="150495" y="1883918"/>
                  </a:lnTo>
                  <a:cubicBezTo>
                    <a:pt x="67691" y="1883918"/>
                    <a:pt x="0" y="1818005"/>
                    <a:pt x="0" y="1735836"/>
                  </a:cubicBezTo>
                  <a:lnTo>
                    <a:pt x="0" y="148082"/>
                  </a:lnTo>
                  <a:lnTo>
                    <a:pt x="19050" y="148082"/>
                  </a:lnTo>
                  <a:lnTo>
                    <a:pt x="0" y="148082"/>
                  </a:lnTo>
                  <a:moveTo>
                    <a:pt x="38100" y="148082"/>
                  </a:moveTo>
                  <a:lnTo>
                    <a:pt x="38100" y="1735836"/>
                  </a:lnTo>
                  <a:lnTo>
                    <a:pt x="19050" y="1735836"/>
                  </a:lnTo>
                  <a:lnTo>
                    <a:pt x="38100" y="1735836"/>
                  </a:lnTo>
                  <a:cubicBezTo>
                    <a:pt x="38100" y="1796288"/>
                    <a:pt x="88138" y="1845818"/>
                    <a:pt x="150495" y="1845818"/>
                  </a:cubicBezTo>
                  <a:lnTo>
                    <a:pt x="22121368" y="1845818"/>
                  </a:lnTo>
                  <a:cubicBezTo>
                    <a:pt x="22183852" y="1845818"/>
                    <a:pt x="22233762" y="1796288"/>
                    <a:pt x="22233762" y="1735836"/>
                  </a:cubicBezTo>
                  <a:lnTo>
                    <a:pt x="22233762" y="148082"/>
                  </a:lnTo>
                  <a:cubicBezTo>
                    <a:pt x="22233762" y="87630"/>
                    <a:pt x="22183725" y="38100"/>
                    <a:pt x="22121368" y="38100"/>
                  </a:cubicBezTo>
                  <a:lnTo>
                    <a:pt x="150495" y="38100"/>
                  </a:lnTo>
                  <a:lnTo>
                    <a:pt x="150495" y="19050"/>
                  </a:lnTo>
                  <a:lnTo>
                    <a:pt x="150495" y="38100"/>
                  </a:lnTo>
                  <a:cubicBezTo>
                    <a:pt x="88138" y="38100"/>
                    <a:pt x="38100" y="87630"/>
                    <a:pt x="38100" y="148082"/>
                  </a:cubicBezTo>
                  <a:close/>
                </a:path>
              </a:pathLst>
            </a:custGeom>
            <a:solidFill>
              <a:srgbClr val="CECEC9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834926" y="1842939"/>
            <a:ext cx="921544" cy="1327249"/>
            <a:chOff x="0" y="0"/>
            <a:chExt cx="1228725" cy="176966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228725" cy="1769618"/>
            </a:xfrm>
            <a:custGeom>
              <a:avLst/>
              <a:gdLst/>
              <a:ahLst/>
              <a:cxnLst/>
              <a:rect r="r" b="b" t="t" l="l"/>
              <a:pathLst>
                <a:path h="1769618" w="1228725">
                  <a:moveTo>
                    <a:pt x="0" y="83312"/>
                  </a:moveTo>
                  <a:cubicBezTo>
                    <a:pt x="0" y="37338"/>
                    <a:pt x="37338" y="0"/>
                    <a:pt x="83312" y="0"/>
                  </a:cubicBezTo>
                  <a:lnTo>
                    <a:pt x="1145413" y="0"/>
                  </a:lnTo>
                  <a:cubicBezTo>
                    <a:pt x="1191387" y="0"/>
                    <a:pt x="1228725" y="37338"/>
                    <a:pt x="1228725" y="83312"/>
                  </a:cubicBezTo>
                  <a:lnTo>
                    <a:pt x="1228725" y="1686306"/>
                  </a:lnTo>
                  <a:cubicBezTo>
                    <a:pt x="1228725" y="1732280"/>
                    <a:pt x="1191387" y="1769618"/>
                    <a:pt x="1145413" y="1769618"/>
                  </a:cubicBezTo>
                  <a:lnTo>
                    <a:pt x="83312" y="1769618"/>
                  </a:lnTo>
                  <a:cubicBezTo>
                    <a:pt x="37338" y="1769618"/>
                    <a:pt x="0" y="1732280"/>
                    <a:pt x="0" y="1686306"/>
                  </a:cubicBezTo>
                  <a:close/>
                </a:path>
              </a:pathLst>
            </a:custGeom>
            <a:solidFill>
              <a:srgbClr val="E8E8E3"/>
            </a:solid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1118146" y="2328714"/>
            <a:ext cx="345579" cy="393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87"/>
              </a:lnSpc>
            </a:pPr>
            <a:r>
              <a:rPr lang="en-US" sz="2687">
                <a:solidFill>
                  <a:srgbClr val="272525"/>
                </a:solidFill>
                <a:latin typeface="Arimo"/>
                <a:ea typeface="Arimo"/>
                <a:cs typeface="Arimo"/>
                <a:sym typeface="Arimo"/>
              </a:rPr>
              <a:t>1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986855" y="2044750"/>
            <a:ext cx="2880122" cy="3884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12"/>
              </a:lnSpc>
            </a:pPr>
            <a:r>
              <a:rPr lang="en-US" sz="2249">
                <a:solidFill>
                  <a:srgbClr val="272525"/>
                </a:solidFill>
                <a:latin typeface="Arimo"/>
                <a:ea typeface="Arimo"/>
                <a:cs typeface="Arimo"/>
                <a:sym typeface="Arimo"/>
              </a:rPr>
              <a:t>Overview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986855" y="2495104"/>
            <a:ext cx="15235832" cy="4446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5"/>
              </a:lnSpc>
            </a:pPr>
            <a:r>
              <a:rPr lang="en-US" sz="1812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Real-world traffic-sign dataset for classification and detection.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792064" y="3414861"/>
            <a:ext cx="16703874" cy="1412974"/>
            <a:chOff x="0" y="0"/>
            <a:chExt cx="22271832" cy="1883965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19050" y="19050"/>
              <a:ext cx="22233762" cy="1845818"/>
            </a:xfrm>
            <a:custGeom>
              <a:avLst/>
              <a:gdLst/>
              <a:ahLst/>
              <a:cxnLst/>
              <a:rect r="r" b="b" t="t" l="l"/>
              <a:pathLst>
                <a:path h="1845818" w="22233762">
                  <a:moveTo>
                    <a:pt x="0" y="129032"/>
                  </a:moveTo>
                  <a:cubicBezTo>
                    <a:pt x="0" y="57785"/>
                    <a:pt x="58801" y="0"/>
                    <a:pt x="131445" y="0"/>
                  </a:cubicBezTo>
                  <a:lnTo>
                    <a:pt x="22102318" y="0"/>
                  </a:lnTo>
                  <a:cubicBezTo>
                    <a:pt x="22174961" y="0"/>
                    <a:pt x="22233762" y="57785"/>
                    <a:pt x="22233762" y="129032"/>
                  </a:cubicBezTo>
                  <a:lnTo>
                    <a:pt x="22233762" y="1716786"/>
                  </a:lnTo>
                  <a:cubicBezTo>
                    <a:pt x="22233762" y="1788033"/>
                    <a:pt x="22174961" y="1845818"/>
                    <a:pt x="22102318" y="1845818"/>
                  </a:cubicBezTo>
                  <a:lnTo>
                    <a:pt x="131445" y="1845818"/>
                  </a:lnTo>
                  <a:cubicBezTo>
                    <a:pt x="58801" y="1845818"/>
                    <a:pt x="0" y="1788033"/>
                    <a:pt x="0" y="1716786"/>
                  </a:cubicBez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22271862" cy="1883918"/>
            </a:xfrm>
            <a:custGeom>
              <a:avLst/>
              <a:gdLst/>
              <a:ahLst/>
              <a:cxnLst/>
              <a:rect r="r" b="b" t="t" l="l"/>
              <a:pathLst>
                <a:path h="1883918" w="22271862">
                  <a:moveTo>
                    <a:pt x="0" y="148082"/>
                  </a:moveTo>
                  <a:cubicBezTo>
                    <a:pt x="0" y="65913"/>
                    <a:pt x="67691" y="0"/>
                    <a:pt x="150495" y="0"/>
                  </a:cubicBezTo>
                  <a:lnTo>
                    <a:pt x="22121368" y="0"/>
                  </a:lnTo>
                  <a:lnTo>
                    <a:pt x="22121368" y="19050"/>
                  </a:lnTo>
                  <a:lnTo>
                    <a:pt x="22121368" y="0"/>
                  </a:lnTo>
                  <a:cubicBezTo>
                    <a:pt x="22204172" y="0"/>
                    <a:pt x="22271862" y="65913"/>
                    <a:pt x="22271862" y="148082"/>
                  </a:cubicBezTo>
                  <a:lnTo>
                    <a:pt x="22252812" y="148082"/>
                  </a:lnTo>
                  <a:lnTo>
                    <a:pt x="22271862" y="148082"/>
                  </a:lnTo>
                  <a:lnTo>
                    <a:pt x="22271862" y="1735836"/>
                  </a:lnTo>
                  <a:lnTo>
                    <a:pt x="22252812" y="1735836"/>
                  </a:lnTo>
                  <a:lnTo>
                    <a:pt x="22271862" y="1735836"/>
                  </a:lnTo>
                  <a:cubicBezTo>
                    <a:pt x="22271862" y="1818005"/>
                    <a:pt x="22204172" y="1883918"/>
                    <a:pt x="22121368" y="1883918"/>
                  </a:cubicBezTo>
                  <a:lnTo>
                    <a:pt x="22121368" y="1864868"/>
                  </a:lnTo>
                  <a:lnTo>
                    <a:pt x="22121368" y="1883918"/>
                  </a:lnTo>
                  <a:lnTo>
                    <a:pt x="150495" y="1883918"/>
                  </a:lnTo>
                  <a:lnTo>
                    <a:pt x="150495" y="1864868"/>
                  </a:lnTo>
                  <a:lnTo>
                    <a:pt x="150495" y="1883918"/>
                  </a:lnTo>
                  <a:cubicBezTo>
                    <a:pt x="67691" y="1883918"/>
                    <a:pt x="0" y="1818005"/>
                    <a:pt x="0" y="1735836"/>
                  </a:cubicBezTo>
                  <a:lnTo>
                    <a:pt x="0" y="148082"/>
                  </a:lnTo>
                  <a:lnTo>
                    <a:pt x="19050" y="148082"/>
                  </a:lnTo>
                  <a:lnTo>
                    <a:pt x="0" y="148082"/>
                  </a:lnTo>
                  <a:moveTo>
                    <a:pt x="38100" y="148082"/>
                  </a:moveTo>
                  <a:lnTo>
                    <a:pt x="38100" y="1735836"/>
                  </a:lnTo>
                  <a:lnTo>
                    <a:pt x="19050" y="1735836"/>
                  </a:lnTo>
                  <a:lnTo>
                    <a:pt x="38100" y="1735836"/>
                  </a:lnTo>
                  <a:cubicBezTo>
                    <a:pt x="38100" y="1796288"/>
                    <a:pt x="88138" y="1845818"/>
                    <a:pt x="150495" y="1845818"/>
                  </a:cubicBezTo>
                  <a:lnTo>
                    <a:pt x="22121368" y="1845818"/>
                  </a:lnTo>
                  <a:cubicBezTo>
                    <a:pt x="22183852" y="1845818"/>
                    <a:pt x="22233762" y="1796288"/>
                    <a:pt x="22233762" y="1735836"/>
                  </a:cubicBezTo>
                  <a:lnTo>
                    <a:pt x="22233762" y="148082"/>
                  </a:lnTo>
                  <a:cubicBezTo>
                    <a:pt x="22233762" y="87630"/>
                    <a:pt x="22183725" y="38100"/>
                    <a:pt x="22121368" y="38100"/>
                  </a:cubicBezTo>
                  <a:lnTo>
                    <a:pt x="150495" y="38100"/>
                  </a:lnTo>
                  <a:lnTo>
                    <a:pt x="150495" y="19050"/>
                  </a:lnTo>
                  <a:lnTo>
                    <a:pt x="150495" y="38100"/>
                  </a:lnTo>
                  <a:cubicBezTo>
                    <a:pt x="88138" y="38100"/>
                    <a:pt x="38100" y="87630"/>
                    <a:pt x="38100" y="148082"/>
                  </a:cubicBezTo>
                  <a:close/>
                </a:path>
              </a:pathLst>
            </a:custGeom>
            <a:solidFill>
              <a:srgbClr val="CECEC9"/>
            </a:solid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834926" y="3457724"/>
            <a:ext cx="921544" cy="1327249"/>
            <a:chOff x="0" y="0"/>
            <a:chExt cx="1228725" cy="1769665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228725" cy="1769618"/>
            </a:xfrm>
            <a:custGeom>
              <a:avLst/>
              <a:gdLst/>
              <a:ahLst/>
              <a:cxnLst/>
              <a:rect r="r" b="b" t="t" l="l"/>
              <a:pathLst>
                <a:path h="1769618" w="1228725">
                  <a:moveTo>
                    <a:pt x="0" y="83312"/>
                  </a:moveTo>
                  <a:cubicBezTo>
                    <a:pt x="0" y="37338"/>
                    <a:pt x="37338" y="0"/>
                    <a:pt x="83312" y="0"/>
                  </a:cubicBezTo>
                  <a:lnTo>
                    <a:pt x="1145413" y="0"/>
                  </a:lnTo>
                  <a:cubicBezTo>
                    <a:pt x="1191387" y="0"/>
                    <a:pt x="1228725" y="37338"/>
                    <a:pt x="1228725" y="83312"/>
                  </a:cubicBezTo>
                  <a:lnTo>
                    <a:pt x="1228725" y="1686306"/>
                  </a:lnTo>
                  <a:cubicBezTo>
                    <a:pt x="1228725" y="1732280"/>
                    <a:pt x="1191387" y="1769618"/>
                    <a:pt x="1145413" y="1769618"/>
                  </a:cubicBezTo>
                  <a:lnTo>
                    <a:pt x="83312" y="1769618"/>
                  </a:lnTo>
                  <a:cubicBezTo>
                    <a:pt x="37338" y="1769618"/>
                    <a:pt x="0" y="1732280"/>
                    <a:pt x="0" y="1686306"/>
                  </a:cubicBezTo>
                  <a:close/>
                </a:path>
              </a:pathLst>
            </a:custGeom>
            <a:solidFill>
              <a:srgbClr val="E8E8E3"/>
            </a:solidFill>
          </p:spPr>
        </p:sp>
      </p:grpSp>
      <p:sp>
        <p:nvSpPr>
          <p:cNvPr name="TextBox 20" id="20"/>
          <p:cNvSpPr txBox="true"/>
          <p:nvPr/>
        </p:nvSpPr>
        <p:spPr>
          <a:xfrm rot="0">
            <a:off x="1118146" y="3943499"/>
            <a:ext cx="345579" cy="393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87"/>
              </a:lnSpc>
            </a:pPr>
            <a:r>
              <a:rPr lang="en-US" sz="2687">
                <a:solidFill>
                  <a:srgbClr val="272525"/>
                </a:solidFill>
                <a:latin typeface="Arimo"/>
                <a:ea typeface="Arimo"/>
                <a:cs typeface="Arimo"/>
                <a:sym typeface="Arimo"/>
              </a:rPr>
              <a:t>2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986855" y="3659535"/>
            <a:ext cx="2880122" cy="3884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12"/>
              </a:lnSpc>
            </a:pPr>
            <a:r>
              <a:rPr lang="en-US" sz="2249">
                <a:solidFill>
                  <a:srgbClr val="272525"/>
                </a:solidFill>
                <a:latin typeface="Arimo"/>
                <a:ea typeface="Arimo"/>
                <a:cs typeface="Arimo"/>
                <a:sym typeface="Arimo"/>
              </a:rPr>
              <a:t>Scale &amp; Classes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986855" y="4109889"/>
            <a:ext cx="15235832" cy="4446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5"/>
              </a:lnSpc>
            </a:pPr>
            <a:r>
              <a:rPr lang="en-US" sz="1812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≈ </a:t>
            </a:r>
            <a:r>
              <a:rPr lang="en-US" sz="1812" b="true">
                <a:solidFill>
                  <a:srgbClr val="272525"/>
                </a:solidFill>
                <a:latin typeface="Lato Bold"/>
                <a:ea typeface="Lato Bold"/>
                <a:cs typeface="Lato Bold"/>
                <a:sym typeface="Lato Bold"/>
              </a:rPr>
              <a:t>50k images</a:t>
            </a:r>
            <a:r>
              <a:rPr lang="en-US" sz="1812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, </a:t>
            </a:r>
            <a:r>
              <a:rPr lang="en-US" sz="1812" b="true">
                <a:solidFill>
                  <a:srgbClr val="272525"/>
                </a:solidFill>
                <a:latin typeface="Lato Bold"/>
                <a:ea typeface="Lato Bold"/>
                <a:cs typeface="Lato Bold"/>
                <a:sym typeface="Lato Bold"/>
              </a:rPr>
              <a:t>43 classes</a:t>
            </a:r>
            <a:r>
              <a:rPr lang="en-US" sz="1812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 (multi-condition imaging).</a:t>
            </a:r>
          </a:p>
        </p:txBody>
      </p:sp>
      <p:grpSp>
        <p:nvGrpSpPr>
          <p:cNvPr name="Group 23" id="23"/>
          <p:cNvGrpSpPr/>
          <p:nvPr/>
        </p:nvGrpSpPr>
        <p:grpSpPr>
          <a:xfrm rot="0">
            <a:off x="792064" y="5029646"/>
            <a:ext cx="16703874" cy="1412974"/>
            <a:chOff x="0" y="0"/>
            <a:chExt cx="22271832" cy="1883965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19050" y="19050"/>
              <a:ext cx="22233762" cy="1845818"/>
            </a:xfrm>
            <a:custGeom>
              <a:avLst/>
              <a:gdLst/>
              <a:ahLst/>
              <a:cxnLst/>
              <a:rect r="r" b="b" t="t" l="l"/>
              <a:pathLst>
                <a:path h="1845818" w="22233762">
                  <a:moveTo>
                    <a:pt x="0" y="129032"/>
                  </a:moveTo>
                  <a:cubicBezTo>
                    <a:pt x="0" y="57785"/>
                    <a:pt x="58801" y="0"/>
                    <a:pt x="131445" y="0"/>
                  </a:cubicBezTo>
                  <a:lnTo>
                    <a:pt x="22102318" y="0"/>
                  </a:lnTo>
                  <a:cubicBezTo>
                    <a:pt x="22174961" y="0"/>
                    <a:pt x="22233762" y="57785"/>
                    <a:pt x="22233762" y="129032"/>
                  </a:cubicBezTo>
                  <a:lnTo>
                    <a:pt x="22233762" y="1716786"/>
                  </a:lnTo>
                  <a:cubicBezTo>
                    <a:pt x="22233762" y="1788033"/>
                    <a:pt x="22174961" y="1845818"/>
                    <a:pt x="22102318" y="1845818"/>
                  </a:cubicBezTo>
                  <a:lnTo>
                    <a:pt x="131445" y="1845818"/>
                  </a:lnTo>
                  <a:cubicBezTo>
                    <a:pt x="58801" y="1845818"/>
                    <a:pt x="0" y="1788033"/>
                    <a:pt x="0" y="1716786"/>
                  </a:cubicBez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22271862" cy="1883918"/>
            </a:xfrm>
            <a:custGeom>
              <a:avLst/>
              <a:gdLst/>
              <a:ahLst/>
              <a:cxnLst/>
              <a:rect r="r" b="b" t="t" l="l"/>
              <a:pathLst>
                <a:path h="1883918" w="22271862">
                  <a:moveTo>
                    <a:pt x="0" y="148082"/>
                  </a:moveTo>
                  <a:cubicBezTo>
                    <a:pt x="0" y="65913"/>
                    <a:pt x="67691" y="0"/>
                    <a:pt x="150495" y="0"/>
                  </a:cubicBezTo>
                  <a:lnTo>
                    <a:pt x="22121368" y="0"/>
                  </a:lnTo>
                  <a:lnTo>
                    <a:pt x="22121368" y="19050"/>
                  </a:lnTo>
                  <a:lnTo>
                    <a:pt x="22121368" y="0"/>
                  </a:lnTo>
                  <a:cubicBezTo>
                    <a:pt x="22204172" y="0"/>
                    <a:pt x="22271862" y="65913"/>
                    <a:pt x="22271862" y="148082"/>
                  </a:cubicBezTo>
                  <a:lnTo>
                    <a:pt x="22252812" y="148082"/>
                  </a:lnTo>
                  <a:lnTo>
                    <a:pt x="22271862" y="148082"/>
                  </a:lnTo>
                  <a:lnTo>
                    <a:pt x="22271862" y="1735836"/>
                  </a:lnTo>
                  <a:lnTo>
                    <a:pt x="22252812" y="1735836"/>
                  </a:lnTo>
                  <a:lnTo>
                    <a:pt x="22271862" y="1735836"/>
                  </a:lnTo>
                  <a:cubicBezTo>
                    <a:pt x="22271862" y="1818005"/>
                    <a:pt x="22204172" y="1883918"/>
                    <a:pt x="22121368" y="1883918"/>
                  </a:cubicBezTo>
                  <a:lnTo>
                    <a:pt x="22121368" y="1864868"/>
                  </a:lnTo>
                  <a:lnTo>
                    <a:pt x="22121368" y="1883918"/>
                  </a:lnTo>
                  <a:lnTo>
                    <a:pt x="150495" y="1883918"/>
                  </a:lnTo>
                  <a:lnTo>
                    <a:pt x="150495" y="1864868"/>
                  </a:lnTo>
                  <a:lnTo>
                    <a:pt x="150495" y="1883918"/>
                  </a:lnTo>
                  <a:cubicBezTo>
                    <a:pt x="67691" y="1883918"/>
                    <a:pt x="0" y="1818005"/>
                    <a:pt x="0" y="1735836"/>
                  </a:cubicBezTo>
                  <a:lnTo>
                    <a:pt x="0" y="148082"/>
                  </a:lnTo>
                  <a:lnTo>
                    <a:pt x="19050" y="148082"/>
                  </a:lnTo>
                  <a:lnTo>
                    <a:pt x="0" y="148082"/>
                  </a:lnTo>
                  <a:moveTo>
                    <a:pt x="38100" y="148082"/>
                  </a:moveTo>
                  <a:lnTo>
                    <a:pt x="38100" y="1735836"/>
                  </a:lnTo>
                  <a:lnTo>
                    <a:pt x="19050" y="1735836"/>
                  </a:lnTo>
                  <a:lnTo>
                    <a:pt x="38100" y="1735836"/>
                  </a:lnTo>
                  <a:cubicBezTo>
                    <a:pt x="38100" y="1796288"/>
                    <a:pt x="88138" y="1845818"/>
                    <a:pt x="150495" y="1845818"/>
                  </a:cubicBezTo>
                  <a:lnTo>
                    <a:pt x="22121368" y="1845818"/>
                  </a:lnTo>
                  <a:cubicBezTo>
                    <a:pt x="22183852" y="1845818"/>
                    <a:pt x="22233762" y="1796288"/>
                    <a:pt x="22233762" y="1735836"/>
                  </a:cubicBezTo>
                  <a:lnTo>
                    <a:pt x="22233762" y="148082"/>
                  </a:lnTo>
                  <a:cubicBezTo>
                    <a:pt x="22233762" y="87630"/>
                    <a:pt x="22183725" y="38100"/>
                    <a:pt x="22121368" y="38100"/>
                  </a:cubicBezTo>
                  <a:lnTo>
                    <a:pt x="150495" y="38100"/>
                  </a:lnTo>
                  <a:lnTo>
                    <a:pt x="150495" y="19050"/>
                  </a:lnTo>
                  <a:lnTo>
                    <a:pt x="150495" y="38100"/>
                  </a:lnTo>
                  <a:cubicBezTo>
                    <a:pt x="88138" y="38100"/>
                    <a:pt x="38100" y="87630"/>
                    <a:pt x="38100" y="148082"/>
                  </a:cubicBezTo>
                  <a:close/>
                </a:path>
              </a:pathLst>
            </a:custGeom>
            <a:solidFill>
              <a:srgbClr val="CECEC9"/>
            </a:solidFill>
          </p:spPr>
        </p:sp>
      </p:grpSp>
      <p:grpSp>
        <p:nvGrpSpPr>
          <p:cNvPr name="Group 26" id="26"/>
          <p:cNvGrpSpPr/>
          <p:nvPr/>
        </p:nvGrpSpPr>
        <p:grpSpPr>
          <a:xfrm rot="0">
            <a:off x="834926" y="5072509"/>
            <a:ext cx="921544" cy="1327249"/>
            <a:chOff x="0" y="0"/>
            <a:chExt cx="1228725" cy="1769665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228725" cy="1769618"/>
            </a:xfrm>
            <a:custGeom>
              <a:avLst/>
              <a:gdLst/>
              <a:ahLst/>
              <a:cxnLst/>
              <a:rect r="r" b="b" t="t" l="l"/>
              <a:pathLst>
                <a:path h="1769618" w="1228725">
                  <a:moveTo>
                    <a:pt x="0" y="83312"/>
                  </a:moveTo>
                  <a:cubicBezTo>
                    <a:pt x="0" y="37338"/>
                    <a:pt x="37338" y="0"/>
                    <a:pt x="83312" y="0"/>
                  </a:cubicBezTo>
                  <a:lnTo>
                    <a:pt x="1145413" y="0"/>
                  </a:lnTo>
                  <a:cubicBezTo>
                    <a:pt x="1191387" y="0"/>
                    <a:pt x="1228725" y="37338"/>
                    <a:pt x="1228725" y="83312"/>
                  </a:cubicBezTo>
                  <a:lnTo>
                    <a:pt x="1228725" y="1686306"/>
                  </a:lnTo>
                  <a:cubicBezTo>
                    <a:pt x="1228725" y="1732280"/>
                    <a:pt x="1191387" y="1769618"/>
                    <a:pt x="1145413" y="1769618"/>
                  </a:cubicBezTo>
                  <a:lnTo>
                    <a:pt x="83312" y="1769618"/>
                  </a:lnTo>
                  <a:cubicBezTo>
                    <a:pt x="37338" y="1769618"/>
                    <a:pt x="0" y="1732280"/>
                    <a:pt x="0" y="1686306"/>
                  </a:cubicBezTo>
                  <a:close/>
                </a:path>
              </a:pathLst>
            </a:custGeom>
            <a:solidFill>
              <a:srgbClr val="E8E8E3"/>
            </a:solidFill>
          </p:spPr>
        </p:sp>
      </p:grpSp>
      <p:sp>
        <p:nvSpPr>
          <p:cNvPr name="TextBox 28" id="28"/>
          <p:cNvSpPr txBox="true"/>
          <p:nvPr/>
        </p:nvSpPr>
        <p:spPr>
          <a:xfrm rot="0">
            <a:off x="1118146" y="5558284"/>
            <a:ext cx="345579" cy="393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87"/>
              </a:lnSpc>
            </a:pPr>
            <a:r>
              <a:rPr lang="en-US" sz="2687">
                <a:solidFill>
                  <a:srgbClr val="272525"/>
                </a:solidFill>
                <a:latin typeface="Arimo"/>
                <a:ea typeface="Arimo"/>
                <a:cs typeface="Arimo"/>
                <a:sym typeface="Arimo"/>
              </a:rPr>
              <a:t>3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986855" y="5274320"/>
            <a:ext cx="2880122" cy="3884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12"/>
              </a:lnSpc>
            </a:pPr>
            <a:r>
              <a:rPr lang="en-US" sz="2249">
                <a:solidFill>
                  <a:srgbClr val="272525"/>
                </a:solidFill>
                <a:latin typeface="Arimo"/>
                <a:ea typeface="Arimo"/>
                <a:cs typeface="Arimo"/>
                <a:sym typeface="Arimo"/>
              </a:rPr>
              <a:t>Image &amp; Format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986855" y="5724674"/>
            <a:ext cx="15235832" cy="4446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5"/>
              </a:lnSpc>
            </a:pPr>
            <a:r>
              <a:rPr lang="en-US" sz="1812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PPM images, variable sizes (~15×15 to 250×250); each image contains one sign.</a:t>
            </a:r>
          </a:p>
        </p:txBody>
      </p:sp>
      <p:grpSp>
        <p:nvGrpSpPr>
          <p:cNvPr name="Group 31" id="31"/>
          <p:cNvGrpSpPr/>
          <p:nvPr/>
        </p:nvGrpSpPr>
        <p:grpSpPr>
          <a:xfrm rot="0">
            <a:off x="792064" y="6644431"/>
            <a:ext cx="16703874" cy="1412974"/>
            <a:chOff x="0" y="0"/>
            <a:chExt cx="22271832" cy="1883965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19050" y="19050"/>
              <a:ext cx="22233762" cy="1845818"/>
            </a:xfrm>
            <a:custGeom>
              <a:avLst/>
              <a:gdLst/>
              <a:ahLst/>
              <a:cxnLst/>
              <a:rect r="r" b="b" t="t" l="l"/>
              <a:pathLst>
                <a:path h="1845818" w="22233762">
                  <a:moveTo>
                    <a:pt x="0" y="129032"/>
                  </a:moveTo>
                  <a:cubicBezTo>
                    <a:pt x="0" y="57785"/>
                    <a:pt x="58801" y="0"/>
                    <a:pt x="131445" y="0"/>
                  </a:cubicBezTo>
                  <a:lnTo>
                    <a:pt x="22102318" y="0"/>
                  </a:lnTo>
                  <a:cubicBezTo>
                    <a:pt x="22174961" y="0"/>
                    <a:pt x="22233762" y="57785"/>
                    <a:pt x="22233762" y="129032"/>
                  </a:cubicBezTo>
                  <a:lnTo>
                    <a:pt x="22233762" y="1716786"/>
                  </a:lnTo>
                  <a:cubicBezTo>
                    <a:pt x="22233762" y="1788033"/>
                    <a:pt x="22174961" y="1845818"/>
                    <a:pt x="22102318" y="1845818"/>
                  </a:cubicBezTo>
                  <a:lnTo>
                    <a:pt x="131445" y="1845818"/>
                  </a:lnTo>
                  <a:cubicBezTo>
                    <a:pt x="58801" y="1845818"/>
                    <a:pt x="0" y="1788033"/>
                    <a:pt x="0" y="1716786"/>
                  </a:cubicBez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</p:spPr>
        </p:sp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22271862" cy="1883918"/>
            </a:xfrm>
            <a:custGeom>
              <a:avLst/>
              <a:gdLst/>
              <a:ahLst/>
              <a:cxnLst/>
              <a:rect r="r" b="b" t="t" l="l"/>
              <a:pathLst>
                <a:path h="1883918" w="22271862">
                  <a:moveTo>
                    <a:pt x="0" y="148082"/>
                  </a:moveTo>
                  <a:cubicBezTo>
                    <a:pt x="0" y="65913"/>
                    <a:pt x="67691" y="0"/>
                    <a:pt x="150495" y="0"/>
                  </a:cubicBezTo>
                  <a:lnTo>
                    <a:pt x="22121368" y="0"/>
                  </a:lnTo>
                  <a:lnTo>
                    <a:pt x="22121368" y="19050"/>
                  </a:lnTo>
                  <a:lnTo>
                    <a:pt x="22121368" y="0"/>
                  </a:lnTo>
                  <a:cubicBezTo>
                    <a:pt x="22204172" y="0"/>
                    <a:pt x="22271862" y="65913"/>
                    <a:pt x="22271862" y="148082"/>
                  </a:cubicBezTo>
                  <a:lnTo>
                    <a:pt x="22252812" y="148082"/>
                  </a:lnTo>
                  <a:lnTo>
                    <a:pt x="22271862" y="148082"/>
                  </a:lnTo>
                  <a:lnTo>
                    <a:pt x="22271862" y="1735836"/>
                  </a:lnTo>
                  <a:lnTo>
                    <a:pt x="22252812" y="1735836"/>
                  </a:lnTo>
                  <a:lnTo>
                    <a:pt x="22271862" y="1735836"/>
                  </a:lnTo>
                  <a:cubicBezTo>
                    <a:pt x="22271862" y="1818005"/>
                    <a:pt x="22204172" y="1883918"/>
                    <a:pt x="22121368" y="1883918"/>
                  </a:cubicBezTo>
                  <a:lnTo>
                    <a:pt x="22121368" y="1864868"/>
                  </a:lnTo>
                  <a:lnTo>
                    <a:pt x="22121368" y="1883918"/>
                  </a:lnTo>
                  <a:lnTo>
                    <a:pt x="150495" y="1883918"/>
                  </a:lnTo>
                  <a:lnTo>
                    <a:pt x="150495" y="1864868"/>
                  </a:lnTo>
                  <a:lnTo>
                    <a:pt x="150495" y="1883918"/>
                  </a:lnTo>
                  <a:cubicBezTo>
                    <a:pt x="67691" y="1883918"/>
                    <a:pt x="0" y="1818005"/>
                    <a:pt x="0" y="1735836"/>
                  </a:cubicBezTo>
                  <a:lnTo>
                    <a:pt x="0" y="148082"/>
                  </a:lnTo>
                  <a:lnTo>
                    <a:pt x="19050" y="148082"/>
                  </a:lnTo>
                  <a:lnTo>
                    <a:pt x="0" y="148082"/>
                  </a:lnTo>
                  <a:moveTo>
                    <a:pt x="38100" y="148082"/>
                  </a:moveTo>
                  <a:lnTo>
                    <a:pt x="38100" y="1735836"/>
                  </a:lnTo>
                  <a:lnTo>
                    <a:pt x="19050" y="1735836"/>
                  </a:lnTo>
                  <a:lnTo>
                    <a:pt x="38100" y="1735836"/>
                  </a:lnTo>
                  <a:cubicBezTo>
                    <a:pt x="38100" y="1796288"/>
                    <a:pt x="88138" y="1845818"/>
                    <a:pt x="150495" y="1845818"/>
                  </a:cubicBezTo>
                  <a:lnTo>
                    <a:pt x="22121368" y="1845818"/>
                  </a:lnTo>
                  <a:cubicBezTo>
                    <a:pt x="22183852" y="1845818"/>
                    <a:pt x="22233762" y="1796288"/>
                    <a:pt x="22233762" y="1735836"/>
                  </a:cubicBezTo>
                  <a:lnTo>
                    <a:pt x="22233762" y="148082"/>
                  </a:lnTo>
                  <a:cubicBezTo>
                    <a:pt x="22233762" y="87630"/>
                    <a:pt x="22183725" y="38100"/>
                    <a:pt x="22121368" y="38100"/>
                  </a:cubicBezTo>
                  <a:lnTo>
                    <a:pt x="150495" y="38100"/>
                  </a:lnTo>
                  <a:lnTo>
                    <a:pt x="150495" y="19050"/>
                  </a:lnTo>
                  <a:lnTo>
                    <a:pt x="150495" y="38100"/>
                  </a:lnTo>
                  <a:cubicBezTo>
                    <a:pt x="88138" y="38100"/>
                    <a:pt x="38100" y="87630"/>
                    <a:pt x="38100" y="148082"/>
                  </a:cubicBezTo>
                  <a:close/>
                </a:path>
              </a:pathLst>
            </a:custGeom>
            <a:solidFill>
              <a:srgbClr val="CECEC9"/>
            </a:solidFill>
          </p:spPr>
        </p:sp>
      </p:grpSp>
      <p:grpSp>
        <p:nvGrpSpPr>
          <p:cNvPr name="Group 34" id="34"/>
          <p:cNvGrpSpPr/>
          <p:nvPr/>
        </p:nvGrpSpPr>
        <p:grpSpPr>
          <a:xfrm rot="0">
            <a:off x="834926" y="6687294"/>
            <a:ext cx="921544" cy="1327249"/>
            <a:chOff x="0" y="0"/>
            <a:chExt cx="1228725" cy="1769665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1228725" cy="1769618"/>
            </a:xfrm>
            <a:custGeom>
              <a:avLst/>
              <a:gdLst/>
              <a:ahLst/>
              <a:cxnLst/>
              <a:rect r="r" b="b" t="t" l="l"/>
              <a:pathLst>
                <a:path h="1769618" w="1228725">
                  <a:moveTo>
                    <a:pt x="0" y="83312"/>
                  </a:moveTo>
                  <a:cubicBezTo>
                    <a:pt x="0" y="37338"/>
                    <a:pt x="37338" y="0"/>
                    <a:pt x="83312" y="0"/>
                  </a:cubicBezTo>
                  <a:lnTo>
                    <a:pt x="1145413" y="0"/>
                  </a:lnTo>
                  <a:cubicBezTo>
                    <a:pt x="1191387" y="0"/>
                    <a:pt x="1228725" y="37338"/>
                    <a:pt x="1228725" y="83312"/>
                  </a:cubicBezTo>
                  <a:lnTo>
                    <a:pt x="1228725" y="1686306"/>
                  </a:lnTo>
                  <a:cubicBezTo>
                    <a:pt x="1228725" y="1732280"/>
                    <a:pt x="1191387" y="1769618"/>
                    <a:pt x="1145413" y="1769618"/>
                  </a:cubicBezTo>
                  <a:lnTo>
                    <a:pt x="83312" y="1769618"/>
                  </a:lnTo>
                  <a:cubicBezTo>
                    <a:pt x="37338" y="1769618"/>
                    <a:pt x="0" y="1732280"/>
                    <a:pt x="0" y="1686306"/>
                  </a:cubicBezTo>
                  <a:close/>
                </a:path>
              </a:pathLst>
            </a:custGeom>
            <a:solidFill>
              <a:srgbClr val="E8E8E3"/>
            </a:solidFill>
          </p:spPr>
        </p:sp>
      </p:grpSp>
      <p:sp>
        <p:nvSpPr>
          <p:cNvPr name="TextBox 36" id="36"/>
          <p:cNvSpPr txBox="true"/>
          <p:nvPr/>
        </p:nvSpPr>
        <p:spPr>
          <a:xfrm rot="0">
            <a:off x="1118146" y="7173069"/>
            <a:ext cx="345579" cy="393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87"/>
              </a:lnSpc>
            </a:pPr>
            <a:r>
              <a:rPr lang="en-US" sz="2687">
                <a:solidFill>
                  <a:srgbClr val="272525"/>
                </a:solidFill>
                <a:latin typeface="Arimo"/>
                <a:ea typeface="Arimo"/>
                <a:cs typeface="Arimo"/>
                <a:sym typeface="Arimo"/>
              </a:rPr>
              <a:t>4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986855" y="6889105"/>
            <a:ext cx="2880122" cy="3884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12"/>
              </a:lnSpc>
            </a:pPr>
            <a:r>
              <a:rPr lang="en-US" sz="2249">
                <a:solidFill>
                  <a:srgbClr val="272525"/>
                </a:solidFill>
                <a:latin typeface="Arimo"/>
                <a:ea typeface="Arimo"/>
                <a:cs typeface="Arimo"/>
                <a:sym typeface="Arimo"/>
              </a:rPr>
              <a:t>Annotations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986855" y="7339459"/>
            <a:ext cx="15235832" cy="4446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5"/>
              </a:lnSpc>
            </a:pPr>
            <a:r>
              <a:rPr lang="en-US" sz="1812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CSV files per class with image size, bounding-box (ROI) coordinates and ClassId.</a:t>
            </a:r>
          </a:p>
        </p:txBody>
      </p:sp>
      <p:grpSp>
        <p:nvGrpSpPr>
          <p:cNvPr name="Group 39" id="39"/>
          <p:cNvGrpSpPr/>
          <p:nvPr/>
        </p:nvGrpSpPr>
        <p:grpSpPr>
          <a:xfrm rot="0">
            <a:off x="792064" y="8259216"/>
            <a:ext cx="16703874" cy="1412974"/>
            <a:chOff x="0" y="0"/>
            <a:chExt cx="22271832" cy="1883965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19050" y="19050"/>
              <a:ext cx="22233762" cy="1845818"/>
            </a:xfrm>
            <a:custGeom>
              <a:avLst/>
              <a:gdLst/>
              <a:ahLst/>
              <a:cxnLst/>
              <a:rect r="r" b="b" t="t" l="l"/>
              <a:pathLst>
                <a:path h="1845818" w="22233762">
                  <a:moveTo>
                    <a:pt x="0" y="129032"/>
                  </a:moveTo>
                  <a:cubicBezTo>
                    <a:pt x="0" y="57785"/>
                    <a:pt x="58801" y="0"/>
                    <a:pt x="131445" y="0"/>
                  </a:cubicBezTo>
                  <a:lnTo>
                    <a:pt x="22102318" y="0"/>
                  </a:lnTo>
                  <a:cubicBezTo>
                    <a:pt x="22174961" y="0"/>
                    <a:pt x="22233762" y="57785"/>
                    <a:pt x="22233762" y="129032"/>
                  </a:cubicBezTo>
                  <a:lnTo>
                    <a:pt x="22233762" y="1716786"/>
                  </a:lnTo>
                  <a:cubicBezTo>
                    <a:pt x="22233762" y="1788033"/>
                    <a:pt x="22174961" y="1845818"/>
                    <a:pt x="22102318" y="1845818"/>
                  </a:cubicBezTo>
                  <a:lnTo>
                    <a:pt x="131445" y="1845818"/>
                  </a:lnTo>
                  <a:cubicBezTo>
                    <a:pt x="58801" y="1845818"/>
                    <a:pt x="0" y="1788033"/>
                    <a:pt x="0" y="1716786"/>
                  </a:cubicBez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</p:spPr>
        </p:sp>
        <p:sp>
          <p:nvSpPr>
            <p:cNvPr name="Freeform 41" id="41"/>
            <p:cNvSpPr/>
            <p:nvPr/>
          </p:nvSpPr>
          <p:spPr>
            <a:xfrm flipH="false" flipV="false" rot="0">
              <a:off x="0" y="0"/>
              <a:ext cx="22271862" cy="1883918"/>
            </a:xfrm>
            <a:custGeom>
              <a:avLst/>
              <a:gdLst/>
              <a:ahLst/>
              <a:cxnLst/>
              <a:rect r="r" b="b" t="t" l="l"/>
              <a:pathLst>
                <a:path h="1883918" w="22271862">
                  <a:moveTo>
                    <a:pt x="0" y="148082"/>
                  </a:moveTo>
                  <a:cubicBezTo>
                    <a:pt x="0" y="65913"/>
                    <a:pt x="67691" y="0"/>
                    <a:pt x="150495" y="0"/>
                  </a:cubicBezTo>
                  <a:lnTo>
                    <a:pt x="22121368" y="0"/>
                  </a:lnTo>
                  <a:lnTo>
                    <a:pt x="22121368" y="19050"/>
                  </a:lnTo>
                  <a:lnTo>
                    <a:pt x="22121368" y="0"/>
                  </a:lnTo>
                  <a:cubicBezTo>
                    <a:pt x="22204172" y="0"/>
                    <a:pt x="22271862" y="65913"/>
                    <a:pt x="22271862" y="148082"/>
                  </a:cubicBezTo>
                  <a:lnTo>
                    <a:pt x="22252812" y="148082"/>
                  </a:lnTo>
                  <a:lnTo>
                    <a:pt x="22271862" y="148082"/>
                  </a:lnTo>
                  <a:lnTo>
                    <a:pt x="22271862" y="1735836"/>
                  </a:lnTo>
                  <a:lnTo>
                    <a:pt x="22252812" y="1735836"/>
                  </a:lnTo>
                  <a:lnTo>
                    <a:pt x="22271862" y="1735836"/>
                  </a:lnTo>
                  <a:cubicBezTo>
                    <a:pt x="22271862" y="1818005"/>
                    <a:pt x="22204172" y="1883918"/>
                    <a:pt x="22121368" y="1883918"/>
                  </a:cubicBezTo>
                  <a:lnTo>
                    <a:pt x="22121368" y="1864868"/>
                  </a:lnTo>
                  <a:lnTo>
                    <a:pt x="22121368" y="1883918"/>
                  </a:lnTo>
                  <a:lnTo>
                    <a:pt x="150495" y="1883918"/>
                  </a:lnTo>
                  <a:lnTo>
                    <a:pt x="150495" y="1864868"/>
                  </a:lnTo>
                  <a:lnTo>
                    <a:pt x="150495" y="1883918"/>
                  </a:lnTo>
                  <a:cubicBezTo>
                    <a:pt x="67691" y="1883918"/>
                    <a:pt x="0" y="1818005"/>
                    <a:pt x="0" y="1735836"/>
                  </a:cubicBezTo>
                  <a:lnTo>
                    <a:pt x="0" y="148082"/>
                  </a:lnTo>
                  <a:lnTo>
                    <a:pt x="19050" y="148082"/>
                  </a:lnTo>
                  <a:lnTo>
                    <a:pt x="0" y="148082"/>
                  </a:lnTo>
                  <a:moveTo>
                    <a:pt x="38100" y="148082"/>
                  </a:moveTo>
                  <a:lnTo>
                    <a:pt x="38100" y="1735836"/>
                  </a:lnTo>
                  <a:lnTo>
                    <a:pt x="19050" y="1735836"/>
                  </a:lnTo>
                  <a:lnTo>
                    <a:pt x="38100" y="1735836"/>
                  </a:lnTo>
                  <a:cubicBezTo>
                    <a:pt x="38100" y="1796288"/>
                    <a:pt x="88138" y="1845818"/>
                    <a:pt x="150495" y="1845818"/>
                  </a:cubicBezTo>
                  <a:lnTo>
                    <a:pt x="22121368" y="1845818"/>
                  </a:lnTo>
                  <a:cubicBezTo>
                    <a:pt x="22183852" y="1845818"/>
                    <a:pt x="22233762" y="1796288"/>
                    <a:pt x="22233762" y="1735836"/>
                  </a:cubicBezTo>
                  <a:lnTo>
                    <a:pt x="22233762" y="148082"/>
                  </a:lnTo>
                  <a:cubicBezTo>
                    <a:pt x="22233762" y="87630"/>
                    <a:pt x="22183725" y="38100"/>
                    <a:pt x="22121368" y="38100"/>
                  </a:cubicBezTo>
                  <a:lnTo>
                    <a:pt x="150495" y="38100"/>
                  </a:lnTo>
                  <a:lnTo>
                    <a:pt x="150495" y="19050"/>
                  </a:lnTo>
                  <a:lnTo>
                    <a:pt x="150495" y="38100"/>
                  </a:lnTo>
                  <a:cubicBezTo>
                    <a:pt x="88138" y="38100"/>
                    <a:pt x="38100" y="87630"/>
                    <a:pt x="38100" y="148082"/>
                  </a:cubicBezTo>
                  <a:close/>
                </a:path>
              </a:pathLst>
            </a:custGeom>
            <a:solidFill>
              <a:srgbClr val="CECEC9"/>
            </a:solidFill>
          </p:spPr>
        </p:sp>
      </p:grpSp>
      <p:grpSp>
        <p:nvGrpSpPr>
          <p:cNvPr name="Group 42" id="42"/>
          <p:cNvGrpSpPr/>
          <p:nvPr/>
        </p:nvGrpSpPr>
        <p:grpSpPr>
          <a:xfrm rot="0">
            <a:off x="834926" y="8302079"/>
            <a:ext cx="921544" cy="1327249"/>
            <a:chOff x="0" y="0"/>
            <a:chExt cx="1228725" cy="1769665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1228725" cy="1769618"/>
            </a:xfrm>
            <a:custGeom>
              <a:avLst/>
              <a:gdLst/>
              <a:ahLst/>
              <a:cxnLst/>
              <a:rect r="r" b="b" t="t" l="l"/>
              <a:pathLst>
                <a:path h="1769618" w="1228725">
                  <a:moveTo>
                    <a:pt x="0" y="83312"/>
                  </a:moveTo>
                  <a:cubicBezTo>
                    <a:pt x="0" y="37338"/>
                    <a:pt x="37338" y="0"/>
                    <a:pt x="83312" y="0"/>
                  </a:cubicBezTo>
                  <a:lnTo>
                    <a:pt x="1145413" y="0"/>
                  </a:lnTo>
                  <a:cubicBezTo>
                    <a:pt x="1191387" y="0"/>
                    <a:pt x="1228725" y="37338"/>
                    <a:pt x="1228725" y="83312"/>
                  </a:cubicBezTo>
                  <a:lnTo>
                    <a:pt x="1228725" y="1686306"/>
                  </a:lnTo>
                  <a:cubicBezTo>
                    <a:pt x="1228725" y="1732280"/>
                    <a:pt x="1191387" y="1769618"/>
                    <a:pt x="1145413" y="1769618"/>
                  </a:cubicBezTo>
                  <a:lnTo>
                    <a:pt x="83312" y="1769618"/>
                  </a:lnTo>
                  <a:cubicBezTo>
                    <a:pt x="37338" y="1769618"/>
                    <a:pt x="0" y="1732280"/>
                    <a:pt x="0" y="1686306"/>
                  </a:cubicBezTo>
                  <a:close/>
                </a:path>
              </a:pathLst>
            </a:custGeom>
            <a:solidFill>
              <a:srgbClr val="E8E8E3"/>
            </a:solidFill>
          </p:spPr>
        </p:sp>
      </p:grpSp>
      <p:sp>
        <p:nvSpPr>
          <p:cNvPr name="TextBox 44" id="44"/>
          <p:cNvSpPr txBox="true"/>
          <p:nvPr/>
        </p:nvSpPr>
        <p:spPr>
          <a:xfrm rot="0">
            <a:off x="1118146" y="8787854"/>
            <a:ext cx="345579" cy="393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87"/>
              </a:lnSpc>
            </a:pPr>
            <a:r>
              <a:rPr lang="en-US" sz="2687">
                <a:solidFill>
                  <a:srgbClr val="272525"/>
                </a:solidFill>
                <a:latin typeface="Arimo"/>
                <a:ea typeface="Arimo"/>
                <a:cs typeface="Arimo"/>
                <a:sym typeface="Arimo"/>
              </a:rPr>
              <a:t>5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1986855" y="8503890"/>
            <a:ext cx="2880122" cy="3884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12"/>
              </a:lnSpc>
            </a:pPr>
            <a:r>
              <a:rPr lang="en-US" sz="2249">
                <a:solidFill>
                  <a:srgbClr val="272525"/>
                </a:solidFill>
                <a:latin typeface="Arimo"/>
                <a:ea typeface="Arimo"/>
                <a:cs typeface="Arimo"/>
                <a:sym typeface="Arimo"/>
              </a:rPr>
              <a:t>Use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1986855" y="8954244"/>
            <a:ext cx="15235832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5"/>
              </a:lnSpc>
            </a:pPr>
            <a:r>
              <a:rPr lang="en-US" sz="1812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Widely used for benchmarking TSR algorithms.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>
  <p:cSld>
    <p:bg>
      <p:bgPr>
        <a:solidFill>
          <a:srgbClr val="FFD7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66750" y="666750"/>
            <a:ext cx="16954500" cy="8953500"/>
            <a:chOff x="0" y="0"/>
            <a:chExt cx="5734099" cy="302812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2700" y="12700"/>
              <a:ext cx="5669329" cy="2959540"/>
            </a:xfrm>
            <a:custGeom>
              <a:avLst/>
              <a:gdLst/>
              <a:ahLst/>
              <a:cxnLst/>
              <a:rect r="r" b="b" t="t" l="l"/>
              <a:pathLst>
                <a:path h="2959540" w="5669329">
                  <a:moveTo>
                    <a:pt x="146050" y="2959540"/>
                  </a:moveTo>
                  <a:lnTo>
                    <a:pt x="5523279" y="2959540"/>
                  </a:lnTo>
                  <a:cubicBezTo>
                    <a:pt x="5603289" y="2959540"/>
                    <a:pt x="5669329" y="2893500"/>
                    <a:pt x="5669329" y="2813490"/>
                  </a:cubicBezTo>
                  <a:lnTo>
                    <a:pt x="5669329" y="146050"/>
                  </a:lnTo>
                  <a:cubicBezTo>
                    <a:pt x="5669329" y="66040"/>
                    <a:pt x="5603289" y="0"/>
                    <a:pt x="5523279" y="0"/>
                  </a:cubicBezTo>
                  <a:lnTo>
                    <a:pt x="146050" y="0"/>
                  </a:lnTo>
                  <a:cubicBezTo>
                    <a:pt x="66040" y="0"/>
                    <a:pt x="0" y="66040"/>
                    <a:pt x="0" y="146050"/>
                  </a:cubicBezTo>
                  <a:lnTo>
                    <a:pt x="0" y="2813490"/>
                  </a:lnTo>
                  <a:cubicBezTo>
                    <a:pt x="0" y="2894770"/>
                    <a:pt x="66040" y="2959540"/>
                    <a:pt x="146050" y="295954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734099" cy="3028120"/>
            </a:xfrm>
            <a:custGeom>
              <a:avLst/>
              <a:gdLst/>
              <a:ahLst/>
              <a:cxnLst/>
              <a:rect r="r" b="b" t="t" l="l"/>
              <a:pathLst>
                <a:path h="3028120" w="5734099">
                  <a:moveTo>
                    <a:pt x="5670599" y="74930"/>
                  </a:moveTo>
                  <a:cubicBezTo>
                    <a:pt x="5642659" y="30480"/>
                    <a:pt x="5593129" y="0"/>
                    <a:pt x="5535979" y="0"/>
                  </a:cubicBezTo>
                  <a:lnTo>
                    <a:pt x="158750" y="0"/>
                  </a:lnTo>
                  <a:cubicBezTo>
                    <a:pt x="71120" y="0"/>
                    <a:pt x="0" y="71120"/>
                    <a:pt x="0" y="158750"/>
                  </a:cubicBezTo>
                  <a:lnTo>
                    <a:pt x="0" y="2826190"/>
                  </a:lnTo>
                  <a:cubicBezTo>
                    <a:pt x="0" y="2878260"/>
                    <a:pt x="25400" y="2923980"/>
                    <a:pt x="63500" y="2953190"/>
                  </a:cubicBezTo>
                  <a:cubicBezTo>
                    <a:pt x="91440" y="2997640"/>
                    <a:pt x="140970" y="3028120"/>
                    <a:pt x="216920" y="3028120"/>
                  </a:cubicBezTo>
                  <a:lnTo>
                    <a:pt x="5575349" y="3028120"/>
                  </a:lnTo>
                  <a:cubicBezTo>
                    <a:pt x="5662979" y="3028120"/>
                    <a:pt x="5734099" y="2957000"/>
                    <a:pt x="5734099" y="2869370"/>
                  </a:cubicBezTo>
                  <a:lnTo>
                    <a:pt x="5734099" y="208926"/>
                  </a:lnTo>
                  <a:cubicBezTo>
                    <a:pt x="5734099" y="149860"/>
                    <a:pt x="5708699" y="104140"/>
                    <a:pt x="5670599" y="74930"/>
                  </a:cubicBezTo>
                  <a:close/>
                  <a:moveTo>
                    <a:pt x="12700" y="2826190"/>
                  </a:moveTo>
                  <a:lnTo>
                    <a:pt x="12700" y="158750"/>
                  </a:lnTo>
                  <a:cubicBezTo>
                    <a:pt x="12700" y="78740"/>
                    <a:pt x="78740" y="12700"/>
                    <a:pt x="158750" y="12700"/>
                  </a:cubicBezTo>
                  <a:lnTo>
                    <a:pt x="5535979" y="12700"/>
                  </a:lnTo>
                  <a:cubicBezTo>
                    <a:pt x="5615989" y="12700"/>
                    <a:pt x="5682029" y="78740"/>
                    <a:pt x="5682029" y="158750"/>
                  </a:cubicBezTo>
                  <a:lnTo>
                    <a:pt x="5682029" y="2826190"/>
                  </a:lnTo>
                  <a:cubicBezTo>
                    <a:pt x="5682029" y="2906200"/>
                    <a:pt x="5615989" y="2972240"/>
                    <a:pt x="5535979" y="2972240"/>
                  </a:cubicBezTo>
                  <a:lnTo>
                    <a:pt x="158750" y="2972240"/>
                  </a:lnTo>
                  <a:cubicBezTo>
                    <a:pt x="78740" y="2972240"/>
                    <a:pt x="12700" y="2907470"/>
                    <a:pt x="12700" y="2826190"/>
                  </a:cubicBezTo>
                  <a:close/>
                </a:path>
              </a:pathLst>
            </a:custGeom>
            <a:solidFill>
              <a:srgbClr val="003366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6909150" y="1562100"/>
            <a:ext cx="9578625" cy="3447656"/>
            <a:chOff x="0" y="0"/>
            <a:chExt cx="2522765" cy="90802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522765" cy="908025"/>
            </a:xfrm>
            <a:custGeom>
              <a:avLst/>
              <a:gdLst/>
              <a:ahLst/>
              <a:cxnLst/>
              <a:rect r="r" b="b" t="t" l="l"/>
              <a:pathLst>
                <a:path h="908025" w="2522765">
                  <a:moveTo>
                    <a:pt x="40412" y="0"/>
                  </a:moveTo>
                  <a:lnTo>
                    <a:pt x="2482353" y="0"/>
                  </a:lnTo>
                  <a:cubicBezTo>
                    <a:pt x="2493071" y="0"/>
                    <a:pt x="2503350" y="4258"/>
                    <a:pt x="2510929" y="11837"/>
                  </a:cubicBezTo>
                  <a:cubicBezTo>
                    <a:pt x="2518508" y="19415"/>
                    <a:pt x="2522765" y="29694"/>
                    <a:pt x="2522765" y="40412"/>
                  </a:cubicBezTo>
                  <a:lnTo>
                    <a:pt x="2522765" y="867612"/>
                  </a:lnTo>
                  <a:cubicBezTo>
                    <a:pt x="2522765" y="878330"/>
                    <a:pt x="2518508" y="888609"/>
                    <a:pt x="2510929" y="896188"/>
                  </a:cubicBezTo>
                  <a:cubicBezTo>
                    <a:pt x="2503350" y="903767"/>
                    <a:pt x="2493071" y="908025"/>
                    <a:pt x="2482353" y="908025"/>
                  </a:cubicBezTo>
                  <a:lnTo>
                    <a:pt x="40412" y="908025"/>
                  </a:lnTo>
                  <a:cubicBezTo>
                    <a:pt x="29694" y="908025"/>
                    <a:pt x="19415" y="903767"/>
                    <a:pt x="11837" y="896188"/>
                  </a:cubicBezTo>
                  <a:cubicBezTo>
                    <a:pt x="4258" y="888609"/>
                    <a:pt x="0" y="878330"/>
                    <a:pt x="0" y="867612"/>
                  </a:cubicBezTo>
                  <a:lnTo>
                    <a:pt x="0" y="40412"/>
                  </a:lnTo>
                  <a:cubicBezTo>
                    <a:pt x="0" y="29694"/>
                    <a:pt x="4258" y="19415"/>
                    <a:pt x="11837" y="11837"/>
                  </a:cubicBezTo>
                  <a:cubicBezTo>
                    <a:pt x="19415" y="4258"/>
                    <a:pt x="29694" y="0"/>
                    <a:pt x="4041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66675"/>
              <a:ext cx="2522765" cy="974700"/>
            </a:xfrm>
            <a:prstGeom prst="rect">
              <a:avLst/>
            </a:prstGeom>
          </p:spPr>
          <p:txBody>
            <a:bodyPr anchor="ctr" rtlCol="false" tIns="127000" lIns="127000" bIns="127000" rIns="127000"/>
            <a:lstStyle/>
            <a:p>
              <a:pPr algn="ctr" marL="0" indent="0" lvl="0">
                <a:lnSpc>
                  <a:spcPts val="312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6909150" y="5277244"/>
            <a:ext cx="9578625" cy="3447656"/>
            <a:chOff x="0" y="0"/>
            <a:chExt cx="2522765" cy="90802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522765" cy="908025"/>
            </a:xfrm>
            <a:custGeom>
              <a:avLst/>
              <a:gdLst/>
              <a:ahLst/>
              <a:cxnLst/>
              <a:rect r="r" b="b" t="t" l="l"/>
              <a:pathLst>
                <a:path h="908025" w="2522765">
                  <a:moveTo>
                    <a:pt x="40412" y="0"/>
                  </a:moveTo>
                  <a:lnTo>
                    <a:pt x="2482353" y="0"/>
                  </a:lnTo>
                  <a:cubicBezTo>
                    <a:pt x="2493071" y="0"/>
                    <a:pt x="2503350" y="4258"/>
                    <a:pt x="2510929" y="11837"/>
                  </a:cubicBezTo>
                  <a:cubicBezTo>
                    <a:pt x="2518508" y="19415"/>
                    <a:pt x="2522765" y="29694"/>
                    <a:pt x="2522765" y="40412"/>
                  </a:cubicBezTo>
                  <a:lnTo>
                    <a:pt x="2522765" y="867612"/>
                  </a:lnTo>
                  <a:cubicBezTo>
                    <a:pt x="2522765" y="878330"/>
                    <a:pt x="2518508" y="888609"/>
                    <a:pt x="2510929" y="896188"/>
                  </a:cubicBezTo>
                  <a:cubicBezTo>
                    <a:pt x="2503350" y="903767"/>
                    <a:pt x="2493071" y="908025"/>
                    <a:pt x="2482353" y="908025"/>
                  </a:cubicBezTo>
                  <a:lnTo>
                    <a:pt x="40412" y="908025"/>
                  </a:lnTo>
                  <a:cubicBezTo>
                    <a:pt x="29694" y="908025"/>
                    <a:pt x="19415" y="903767"/>
                    <a:pt x="11837" y="896188"/>
                  </a:cubicBezTo>
                  <a:cubicBezTo>
                    <a:pt x="4258" y="888609"/>
                    <a:pt x="0" y="878330"/>
                    <a:pt x="0" y="867612"/>
                  </a:cubicBezTo>
                  <a:lnTo>
                    <a:pt x="0" y="40412"/>
                  </a:lnTo>
                  <a:cubicBezTo>
                    <a:pt x="0" y="29694"/>
                    <a:pt x="4258" y="19415"/>
                    <a:pt x="11837" y="11837"/>
                  </a:cubicBezTo>
                  <a:cubicBezTo>
                    <a:pt x="19415" y="4258"/>
                    <a:pt x="29694" y="0"/>
                    <a:pt x="4041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66675"/>
              <a:ext cx="2522765" cy="974700"/>
            </a:xfrm>
            <a:prstGeom prst="rect">
              <a:avLst/>
            </a:prstGeom>
          </p:spPr>
          <p:txBody>
            <a:bodyPr anchor="ctr" rtlCol="false" tIns="127000" lIns="127000" bIns="127000" rIns="127000"/>
            <a:lstStyle/>
            <a:p>
              <a:pPr algn="ctr" marL="0" indent="0" lvl="0">
                <a:lnSpc>
                  <a:spcPts val="3120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2105025" y="3448050"/>
            <a:ext cx="4010025" cy="3333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480"/>
              </a:lnSpc>
            </a:pPr>
            <a:r>
              <a:rPr lang="en-US" b="true" sz="5400" spc="-135">
                <a:solidFill>
                  <a:srgbClr val="003366"/>
                </a:solidFill>
                <a:latin typeface="Gatwick Ultra-Bold"/>
                <a:ea typeface="Gatwick Ultra-Bold"/>
                <a:cs typeface="Gatwick Ultra-Bold"/>
                <a:sym typeface="Gatwick Ultra-Bold"/>
              </a:rPr>
              <a:t>Understanding Traffic Signs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553325" y="5973325"/>
            <a:ext cx="8290275" cy="1988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20"/>
              </a:lnSpc>
            </a:pPr>
            <a:r>
              <a:rPr lang="en-US" sz="2400" strike="noStrike" u="none">
                <a:solidFill>
                  <a:srgbClr val="003366"/>
                </a:solidFill>
                <a:latin typeface="Codec Pro"/>
                <a:ea typeface="Codec Pro"/>
                <a:cs typeface="Codec Pro"/>
                <a:sym typeface="Codec Pro"/>
              </a:rPr>
              <a:t>There are various types of traffic signs, each serving a unique purpose. Recognizing these signs can enhance safety and improve navigation on roadways, making them fundamental components of road systems worldwide.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553325" y="2062918"/>
            <a:ext cx="8290275" cy="2379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20"/>
              </a:lnSpc>
            </a:pPr>
            <a:r>
              <a:rPr lang="en-US" sz="2400">
                <a:solidFill>
                  <a:srgbClr val="003366"/>
                </a:solidFill>
                <a:latin typeface="Codec Pro"/>
                <a:ea typeface="Codec Pro"/>
                <a:cs typeface="Codec Pro"/>
                <a:sym typeface="Codec Pro"/>
              </a:rPr>
              <a:t>Traffic signs are essential tools for </a:t>
            </a:r>
            <a:r>
              <a:rPr lang="en-US" b="true" sz="2400">
                <a:solidFill>
                  <a:srgbClr val="003366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ensuring road safety</a:t>
            </a:r>
            <a:r>
              <a:rPr lang="en-US" sz="2400">
                <a:solidFill>
                  <a:srgbClr val="003366"/>
                </a:solidFill>
                <a:latin typeface="Codec Pro"/>
                <a:ea typeface="Codec Pro"/>
                <a:cs typeface="Codec Pro"/>
                <a:sym typeface="Codec Pro"/>
              </a:rPr>
              <a:t>. They convey crucial information to drivers and pedestrians, including regulations, warnings, and guidance. Familiarity with these signs helps prevent accidents and promotes a smoother flow of traffic in urban and rural settings alike.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>
  <p:cSld>
    <p:bg>
      <p:bgPr>
        <a:solidFill>
          <a:srgbClr val="FFD7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66750" y="666750"/>
            <a:ext cx="16954500" cy="8953500"/>
            <a:chOff x="0" y="0"/>
            <a:chExt cx="5734099" cy="302812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2700" y="12700"/>
              <a:ext cx="5669329" cy="2959540"/>
            </a:xfrm>
            <a:custGeom>
              <a:avLst/>
              <a:gdLst/>
              <a:ahLst/>
              <a:cxnLst/>
              <a:rect r="r" b="b" t="t" l="l"/>
              <a:pathLst>
                <a:path h="2959540" w="5669329">
                  <a:moveTo>
                    <a:pt x="146050" y="2959540"/>
                  </a:moveTo>
                  <a:lnTo>
                    <a:pt x="5523279" y="2959540"/>
                  </a:lnTo>
                  <a:cubicBezTo>
                    <a:pt x="5603289" y="2959540"/>
                    <a:pt x="5669329" y="2893500"/>
                    <a:pt x="5669329" y="2813490"/>
                  </a:cubicBezTo>
                  <a:lnTo>
                    <a:pt x="5669329" y="146050"/>
                  </a:lnTo>
                  <a:cubicBezTo>
                    <a:pt x="5669329" y="66040"/>
                    <a:pt x="5603289" y="0"/>
                    <a:pt x="5523279" y="0"/>
                  </a:cubicBezTo>
                  <a:lnTo>
                    <a:pt x="146050" y="0"/>
                  </a:lnTo>
                  <a:cubicBezTo>
                    <a:pt x="66040" y="0"/>
                    <a:pt x="0" y="66040"/>
                    <a:pt x="0" y="146050"/>
                  </a:cubicBezTo>
                  <a:lnTo>
                    <a:pt x="0" y="2813490"/>
                  </a:lnTo>
                  <a:cubicBezTo>
                    <a:pt x="0" y="2894770"/>
                    <a:pt x="66040" y="2959540"/>
                    <a:pt x="146050" y="2959540"/>
                  </a:cubicBezTo>
                  <a:close/>
                </a:path>
              </a:pathLst>
            </a:custGeom>
            <a:solidFill>
              <a:srgbClr val="003366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734099" cy="3028120"/>
            </a:xfrm>
            <a:custGeom>
              <a:avLst/>
              <a:gdLst/>
              <a:ahLst/>
              <a:cxnLst/>
              <a:rect r="r" b="b" t="t" l="l"/>
              <a:pathLst>
                <a:path h="3028120" w="5734099">
                  <a:moveTo>
                    <a:pt x="5670599" y="74930"/>
                  </a:moveTo>
                  <a:cubicBezTo>
                    <a:pt x="5642659" y="30480"/>
                    <a:pt x="5593129" y="0"/>
                    <a:pt x="5535979" y="0"/>
                  </a:cubicBezTo>
                  <a:lnTo>
                    <a:pt x="158750" y="0"/>
                  </a:lnTo>
                  <a:cubicBezTo>
                    <a:pt x="71120" y="0"/>
                    <a:pt x="0" y="71120"/>
                    <a:pt x="0" y="158750"/>
                  </a:cubicBezTo>
                  <a:lnTo>
                    <a:pt x="0" y="2826190"/>
                  </a:lnTo>
                  <a:cubicBezTo>
                    <a:pt x="0" y="2878260"/>
                    <a:pt x="25400" y="2923980"/>
                    <a:pt x="63500" y="2953190"/>
                  </a:cubicBezTo>
                  <a:cubicBezTo>
                    <a:pt x="91440" y="2997640"/>
                    <a:pt x="140970" y="3028120"/>
                    <a:pt x="216920" y="3028120"/>
                  </a:cubicBezTo>
                  <a:lnTo>
                    <a:pt x="5575349" y="3028120"/>
                  </a:lnTo>
                  <a:cubicBezTo>
                    <a:pt x="5662979" y="3028120"/>
                    <a:pt x="5734099" y="2957000"/>
                    <a:pt x="5734099" y="2869370"/>
                  </a:cubicBezTo>
                  <a:lnTo>
                    <a:pt x="5734099" y="208926"/>
                  </a:lnTo>
                  <a:cubicBezTo>
                    <a:pt x="5734099" y="149860"/>
                    <a:pt x="5708699" y="104140"/>
                    <a:pt x="5670599" y="74930"/>
                  </a:cubicBezTo>
                  <a:close/>
                  <a:moveTo>
                    <a:pt x="12700" y="2826190"/>
                  </a:moveTo>
                  <a:lnTo>
                    <a:pt x="12700" y="158750"/>
                  </a:lnTo>
                  <a:cubicBezTo>
                    <a:pt x="12700" y="78740"/>
                    <a:pt x="78740" y="12700"/>
                    <a:pt x="158750" y="12700"/>
                  </a:cubicBezTo>
                  <a:lnTo>
                    <a:pt x="5535979" y="12700"/>
                  </a:lnTo>
                  <a:cubicBezTo>
                    <a:pt x="5615989" y="12700"/>
                    <a:pt x="5682029" y="78740"/>
                    <a:pt x="5682029" y="158750"/>
                  </a:cubicBezTo>
                  <a:lnTo>
                    <a:pt x="5682029" y="2826190"/>
                  </a:lnTo>
                  <a:cubicBezTo>
                    <a:pt x="5682029" y="2906200"/>
                    <a:pt x="5615989" y="2972240"/>
                    <a:pt x="5535979" y="2972240"/>
                  </a:cubicBezTo>
                  <a:lnTo>
                    <a:pt x="158750" y="2972240"/>
                  </a:lnTo>
                  <a:cubicBezTo>
                    <a:pt x="78740" y="2972240"/>
                    <a:pt x="12700" y="2907470"/>
                    <a:pt x="12700" y="2826190"/>
                  </a:cubicBezTo>
                  <a:close/>
                </a:path>
              </a:pathLst>
            </a:custGeom>
            <a:solidFill>
              <a:srgbClr val="FFD700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1800225" y="3764449"/>
            <a:ext cx="4717524" cy="4960451"/>
            <a:chOff x="0" y="0"/>
            <a:chExt cx="1242476" cy="130645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42476" cy="1306456"/>
            </a:xfrm>
            <a:custGeom>
              <a:avLst/>
              <a:gdLst/>
              <a:ahLst/>
              <a:cxnLst/>
              <a:rect r="r" b="b" t="t" l="l"/>
              <a:pathLst>
                <a:path h="1306456" w="1242476">
                  <a:moveTo>
                    <a:pt x="82055" y="0"/>
                  </a:moveTo>
                  <a:lnTo>
                    <a:pt x="1160421" y="0"/>
                  </a:lnTo>
                  <a:cubicBezTo>
                    <a:pt x="1182183" y="0"/>
                    <a:pt x="1203054" y="8645"/>
                    <a:pt x="1218442" y="24033"/>
                  </a:cubicBezTo>
                  <a:cubicBezTo>
                    <a:pt x="1233831" y="39422"/>
                    <a:pt x="1242476" y="60293"/>
                    <a:pt x="1242476" y="82055"/>
                  </a:cubicBezTo>
                  <a:lnTo>
                    <a:pt x="1242476" y="1224401"/>
                  </a:lnTo>
                  <a:cubicBezTo>
                    <a:pt x="1242476" y="1246164"/>
                    <a:pt x="1233831" y="1267035"/>
                    <a:pt x="1218442" y="1282423"/>
                  </a:cubicBezTo>
                  <a:cubicBezTo>
                    <a:pt x="1203054" y="1297811"/>
                    <a:pt x="1182183" y="1306456"/>
                    <a:pt x="1160421" y="1306456"/>
                  </a:cubicBezTo>
                  <a:lnTo>
                    <a:pt x="82055" y="1306456"/>
                  </a:lnTo>
                  <a:cubicBezTo>
                    <a:pt x="60293" y="1306456"/>
                    <a:pt x="39422" y="1297811"/>
                    <a:pt x="24033" y="1282423"/>
                  </a:cubicBezTo>
                  <a:cubicBezTo>
                    <a:pt x="8645" y="1267035"/>
                    <a:pt x="0" y="1246164"/>
                    <a:pt x="0" y="1224401"/>
                  </a:cubicBezTo>
                  <a:lnTo>
                    <a:pt x="0" y="82055"/>
                  </a:lnTo>
                  <a:cubicBezTo>
                    <a:pt x="0" y="60293"/>
                    <a:pt x="8645" y="39422"/>
                    <a:pt x="24033" y="24033"/>
                  </a:cubicBezTo>
                  <a:cubicBezTo>
                    <a:pt x="39422" y="8645"/>
                    <a:pt x="60293" y="0"/>
                    <a:pt x="8205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66675"/>
              <a:ext cx="1242476" cy="1373131"/>
            </a:xfrm>
            <a:prstGeom prst="rect">
              <a:avLst/>
            </a:prstGeom>
          </p:spPr>
          <p:txBody>
            <a:bodyPr anchor="ctr" rtlCol="false" tIns="127000" lIns="127000" bIns="127000" rIns="127000"/>
            <a:lstStyle/>
            <a:p>
              <a:pPr algn="ctr" marL="0" indent="0" lvl="0">
                <a:lnSpc>
                  <a:spcPts val="312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6785238" y="3764449"/>
            <a:ext cx="4717524" cy="4960451"/>
            <a:chOff x="0" y="0"/>
            <a:chExt cx="1242476" cy="130645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42476" cy="1306456"/>
            </a:xfrm>
            <a:custGeom>
              <a:avLst/>
              <a:gdLst/>
              <a:ahLst/>
              <a:cxnLst/>
              <a:rect r="r" b="b" t="t" l="l"/>
              <a:pathLst>
                <a:path h="1306456" w="1242476">
                  <a:moveTo>
                    <a:pt x="82055" y="0"/>
                  </a:moveTo>
                  <a:lnTo>
                    <a:pt x="1160421" y="0"/>
                  </a:lnTo>
                  <a:cubicBezTo>
                    <a:pt x="1182183" y="0"/>
                    <a:pt x="1203054" y="8645"/>
                    <a:pt x="1218442" y="24033"/>
                  </a:cubicBezTo>
                  <a:cubicBezTo>
                    <a:pt x="1233831" y="39422"/>
                    <a:pt x="1242476" y="60293"/>
                    <a:pt x="1242476" y="82055"/>
                  </a:cubicBezTo>
                  <a:lnTo>
                    <a:pt x="1242476" y="1224401"/>
                  </a:lnTo>
                  <a:cubicBezTo>
                    <a:pt x="1242476" y="1246164"/>
                    <a:pt x="1233831" y="1267035"/>
                    <a:pt x="1218442" y="1282423"/>
                  </a:cubicBezTo>
                  <a:cubicBezTo>
                    <a:pt x="1203054" y="1297811"/>
                    <a:pt x="1182183" y="1306456"/>
                    <a:pt x="1160421" y="1306456"/>
                  </a:cubicBezTo>
                  <a:lnTo>
                    <a:pt x="82055" y="1306456"/>
                  </a:lnTo>
                  <a:cubicBezTo>
                    <a:pt x="60293" y="1306456"/>
                    <a:pt x="39422" y="1297811"/>
                    <a:pt x="24033" y="1282423"/>
                  </a:cubicBezTo>
                  <a:cubicBezTo>
                    <a:pt x="8645" y="1267035"/>
                    <a:pt x="0" y="1246164"/>
                    <a:pt x="0" y="1224401"/>
                  </a:cubicBezTo>
                  <a:lnTo>
                    <a:pt x="0" y="82055"/>
                  </a:lnTo>
                  <a:cubicBezTo>
                    <a:pt x="0" y="60293"/>
                    <a:pt x="8645" y="39422"/>
                    <a:pt x="24033" y="24033"/>
                  </a:cubicBezTo>
                  <a:cubicBezTo>
                    <a:pt x="39422" y="8645"/>
                    <a:pt x="60293" y="0"/>
                    <a:pt x="8205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66675"/>
              <a:ext cx="1242476" cy="1373131"/>
            </a:xfrm>
            <a:prstGeom prst="rect">
              <a:avLst/>
            </a:prstGeom>
          </p:spPr>
          <p:txBody>
            <a:bodyPr anchor="ctr" rtlCol="false" tIns="127000" lIns="127000" bIns="127000" rIns="127000"/>
            <a:lstStyle/>
            <a:p>
              <a:pPr algn="ctr" marL="0" indent="0" lvl="0">
                <a:lnSpc>
                  <a:spcPts val="312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1770251" y="3764449"/>
            <a:ext cx="4717524" cy="4960451"/>
            <a:chOff x="0" y="0"/>
            <a:chExt cx="1242476" cy="1306456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242476" cy="1306456"/>
            </a:xfrm>
            <a:custGeom>
              <a:avLst/>
              <a:gdLst/>
              <a:ahLst/>
              <a:cxnLst/>
              <a:rect r="r" b="b" t="t" l="l"/>
              <a:pathLst>
                <a:path h="1306456" w="1242476">
                  <a:moveTo>
                    <a:pt x="82055" y="0"/>
                  </a:moveTo>
                  <a:lnTo>
                    <a:pt x="1160421" y="0"/>
                  </a:lnTo>
                  <a:cubicBezTo>
                    <a:pt x="1182183" y="0"/>
                    <a:pt x="1203054" y="8645"/>
                    <a:pt x="1218442" y="24033"/>
                  </a:cubicBezTo>
                  <a:cubicBezTo>
                    <a:pt x="1233831" y="39422"/>
                    <a:pt x="1242476" y="60293"/>
                    <a:pt x="1242476" y="82055"/>
                  </a:cubicBezTo>
                  <a:lnTo>
                    <a:pt x="1242476" y="1224401"/>
                  </a:lnTo>
                  <a:cubicBezTo>
                    <a:pt x="1242476" y="1246164"/>
                    <a:pt x="1233831" y="1267035"/>
                    <a:pt x="1218442" y="1282423"/>
                  </a:cubicBezTo>
                  <a:cubicBezTo>
                    <a:pt x="1203054" y="1297811"/>
                    <a:pt x="1182183" y="1306456"/>
                    <a:pt x="1160421" y="1306456"/>
                  </a:cubicBezTo>
                  <a:lnTo>
                    <a:pt x="82055" y="1306456"/>
                  </a:lnTo>
                  <a:cubicBezTo>
                    <a:pt x="60293" y="1306456"/>
                    <a:pt x="39422" y="1297811"/>
                    <a:pt x="24033" y="1282423"/>
                  </a:cubicBezTo>
                  <a:cubicBezTo>
                    <a:pt x="8645" y="1267035"/>
                    <a:pt x="0" y="1246164"/>
                    <a:pt x="0" y="1224401"/>
                  </a:cubicBezTo>
                  <a:lnTo>
                    <a:pt x="0" y="82055"/>
                  </a:lnTo>
                  <a:cubicBezTo>
                    <a:pt x="0" y="60293"/>
                    <a:pt x="8645" y="39422"/>
                    <a:pt x="24033" y="24033"/>
                  </a:cubicBezTo>
                  <a:cubicBezTo>
                    <a:pt x="39422" y="8645"/>
                    <a:pt x="60293" y="0"/>
                    <a:pt x="8205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66675"/>
              <a:ext cx="1242476" cy="1373131"/>
            </a:xfrm>
            <a:prstGeom prst="rect">
              <a:avLst/>
            </a:prstGeom>
          </p:spPr>
          <p:txBody>
            <a:bodyPr anchor="ctr" rtlCol="false" tIns="127000" lIns="127000" bIns="127000" rIns="127000"/>
            <a:lstStyle/>
            <a:p>
              <a:pPr algn="ctr" marL="0" indent="0" lvl="0">
                <a:lnSpc>
                  <a:spcPts val="312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2105025" y="1504950"/>
            <a:ext cx="14077950" cy="1695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480"/>
              </a:lnSpc>
            </a:pPr>
            <a:r>
              <a:rPr lang="en-US" b="true" sz="5400" spc="-135">
                <a:solidFill>
                  <a:srgbClr val="FFD700"/>
                </a:solidFill>
                <a:latin typeface="Gatwick Ultra-Bold"/>
                <a:ea typeface="Gatwick Ultra-Bold"/>
                <a:cs typeface="Gatwick Ultra-Bold"/>
                <a:sym typeface="Gatwick Ultra-Bold"/>
              </a:rPr>
              <a:t>Informational Signs: Your Guide to Safety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2178450" y="4248150"/>
            <a:ext cx="3961075" cy="3148938"/>
            <a:chOff x="0" y="0"/>
            <a:chExt cx="5281434" cy="4198584"/>
          </a:xfrm>
        </p:grpSpPr>
        <p:sp>
          <p:nvSpPr>
            <p:cNvPr name="TextBox 16" id="16"/>
            <p:cNvSpPr txBox="true"/>
            <p:nvPr/>
          </p:nvSpPr>
          <p:spPr>
            <a:xfrm rot="0">
              <a:off x="0" y="527649"/>
              <a:ext cx="5281434" cy="36709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120"/>
                </a:lnSpc>
              </a:pPr>
              <a:r>
                <a:rPr lang="en-US" sz="2400">
                  <a:solidFill>
                    <a:srgbClr val="FFFFFF"/>
                  </a:solidFill>
                  <a:latin typeface="Codec Pro"/>
                  <a:ea typeface="Codec Pro"/>
                  <a:cs typeface="Codec Pro"/>
                  <a:sym typeface="Codec Pro"/>
                </a:rPr>
                <a:t>Directional signs help drivers locate </a:t>
              </a:r>
              <a:r>
                <a:rPr lang="en-US" b="true" sz="2400">
                  <a:solidFill>
                    <a:srgbClr val="FFFFFF"/>
                  </a:solidFill>
                  <a:latin typeface="Codec Pro Bold"/>
                  <a:ea typeface="Codec Pro Bold"/>
                  <a:cs typeface="Codec Pro Bold"/>
                  <a:sym typeface="Codec Pro Bold"/>
                </a:rPr>
                <a:t>key destinations</a:t>
              </a:r>
              <a:r>
                <a:rPr lang="en-US" sz="2400">
                  <a:solidFill>
                    <a:srgbClr val="FFFFFF"/>
                  </a:solidFill>
                  <a:latin typeface="Codec Pro"/>
                  <a:ea typeface="Codec Pro"/>
                  <a:cs typeface="Codec Pro"/>
                  <a:sym typeface="Codec Pro"/>
                </a:rPr>
                <a:t>, ensuring safe navigation and enhancing travel efficiency throughout various routes and roads.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-66675"/>
              <a:ext cx="5281434" cy="5594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120"/>
                </a:lnSpc>
              </a:pPr>
              <a:r>
                <a:rPr lang="en-US" b="true" sz="2400">
                  <a:solidFill>
                    <a:srgbClr val="FFFFFF"/>
                  </a:solidFill>
                  <a:latin typeface="Codec Pro Ultra-Bold"/>
                  <a:ea typeface="Codec Pro Ultra-Bold"/>
                  <a:cs typeface="Codec Pro Ultra-Bold"/>
                  <a:sym typeface="Codec Pro Ultra-Bold"/>
                </a:rPr>
                <a:t>Directional Indicators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7163462" y="4248150"/>
            <a:ext cx="3961075" cy="3148965"/>
            <a:chOff x="0" y="0"/>
            <a:chExt cx="5281434" cy="4198620"/>
          </a:xfrm>
        </p:grpSpPr>
        <p:sp>
          <p:nvSpPr>
            <p:cNvPr name="TextBox 19" id="19"/>
            <p:cNvSpPr txBox="true"/>
            <p:nvPr/>
          </p:nvSpPr>
          <p:spPr>
            <a:xfrm rot="0">
              <a:off x="0" y="527685"/>
              <a:ext cx="5281434" cy="36709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120"/>
                </a:lnSpc>
              </a:pPr>
              <a:r>
                <a:rPr lang="en-US" sz="2400">
                  <a:solidFill>
                    <a:srgbClr val="FFFFFF"/>
                  </a:solidFill>
                  <a:latin typeface="Codec Pro"/>
                  <a:ea typeface="Codec Pro"/>
                  <a:cs typeface="Codec Pro"/>
                  <a:sym typeface="Codec Pro"/>
                </a:rPr>
                <a:t>Distance signs provide crucial information about how far you are from your destination, </a:t>
              </a:r>
              <a:r>
                <a:rPr lang="en-US" b="true" sz="2400">
                  <a:solidFill>
                    <a:srgbClr val="FFFFFF"/>
                  </a:solidFill>
                  <a:latin typeface="Codec Pro Bold"/>
                  <a:ea typeface="Codec Pro Bold"/>
                  <a:cs typeface="Codec Pro Bold"/>
                  <a:sym typeface="Codec Pro Bold"/>
                </a:rPr>
                <a:t>keeping travelers informed</a:t>
              </a:r>
              <a:r>
                <a:rPr lang="en-US" sz="2400">
                  <a:solidFill>
                    <a:srgbClr val="FFFFFF"/>
                  </a:solidFill>
                  <a:latin typeface="Codec Pro"/>
                  <a:ea typeface="Codec Pro"/>
                  <a:cs typeface="Codec Pro"/>
                  <a:sym typeface="Codec Pro"/>
                </a:rPr>
                <a:t> and allowing them to plan their journeys effectively.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0" y="-66675"/>
              <a:ext cx="5281434" cy="5594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120"/>
                </a:lnSpc>
              </a:pPr>
              <a:r>
                <a:rPr lang="en-US" b="true" sz="2400">
                  <a:solidFill>
                    <a:srgbClr val="FFFFFF"/>
                  </a:solidFill>
                  <a:latin typeface="Codec Pro Ultra-Bold"/>
                  <a:ea typeface="Codec Pro Ultra-Bold"/>
                  <a:cs typeface="Codec Pro Ultra-Bold"/>
                  <a:sym typeface="Codec Pro Ultra-Bold"/>
                </a:rPr>
                <a:t>Distance Markers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2148475" y="4248150"/>
            <a:ext cx="3961075" cy="3539490"/>
            <a:chOff x="0" y="0"/>
            <a:chExt cx="5281434" cy="4719320"/>
          </a:xfrm>
        </p:grpSpPr>
        <p:sp>
          <p:nvSpPr>
            <p:cNvPr name="TextBox 22" id="22"/>
            <p:cNvSpPr txBox="true"/>
            <p:nvPr/>
          </p:nvSpPr>
          <p:spPr>
            <a:xfrm rot="0">
              <a:off x="0" y="527685"/>
              <a:ext cx="5281434" cy="41916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120"/>
                </a:lnSpc>
              </a:pPr>
              <a:r>
                <a:rPr lang="en-US" sz="2400">
                  <a:solidFill>
                    <a:srgbClr val="FFFFFF"/>
                  </a:solidFill>
                  <a:latin typeface="Codec Pro"/>
                  <a:ea typeface="Codec Pro"/>
                  <a:cs typeface="Codec Pro"/>
                  <a:sym typeface="Codec Pro"/>
                </a:rPr>
                <a:t>Service signs indicate amenities like gas stations, restaurants, and rest areas, promoting </a:t>
              </a:r>
              <a:r>
                <a:rPr lang="en-US" b="true" sz="2400">
                  <a:solidFill>
                    <a:srgbClr val="FFFFFF"/>
                  </a:solidFill>
                  <a:latin typeface="Codec Pro Bold"/>
                  <a:ea typeface="Codec Pro Bold"/>
                  <a:cs typeface="Codec Pro Bold"/>
                  <a:sym typeface="Codec Pro Bold"/>
                </a:rPr>
                <a:t>driver comfort</a:t>
              </a:r>
              <a:r>
                <a:rPr lang="en-US" sz="2400">
                  <a:solidFill>
                    <a:srgbClr val="FFFFFF"/>
                  </a:solidFill>
                  <a:latin typeface="Codec Pro"/>
                  <a:ea typeface="Codec Pro"/>
                  <a:cs typeface="Codec Pro"/>
                  <a:sym typeface="Codec Pro"/>
                </a:rPr>
                <a:t> and ensuring that essential services are easily accessible during travel.</a:t>
              </a:r>
            </a:p>
          </p:txBody>
        </p:sp>
        <p:sp>
          <p:nvSpPr>
            <p:cNvPr name="TextBox 23" id="23"/>
            <p:cNvSpPr txBox="true"/>
            <p:nvPr/>
          </p:nvSpPr>
          <p:spPr>
            <a:xfrm rot="0">
              <a:off x="0" y="-66675"/>
              <a:ext cx="5281434" cy="5594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120"/>
                </a:lnSpc>
              </a:pPr>
              <a:r>
                <a:rPr lang="en-US" b="true" sz="2400">
                  <a:solidFill>
                    <a:srgbClr val="FFFFFF"/>
                  </a:solidFill>
                  <a:latin typeface="Codec Pro Ultra-Bold"/>
                  <a:ea typeface="Codec Pro Ultra-Bold"/>
                  <a:cs typeface="Codec Pro Ultra-Bold"/>
                  <a:sym typeface="Codec Pro Ultra-Bold"/>
                </a:rPr>
                <a:t>Service Signage</a:t>
              </a:r>
            </a:p>
          </p:txBody>
        </p:sp>
      </p:grp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>
  <p:cSld>
    <p:bg>
      <p:bgPr>
        <a:solidFill>
          <a:srgbClr val="E6394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66750" y="666750"/>
            <a:ext cx="16954500" cy="8953500"/>
            <a:chOff x="0" y="0"/>
            <a:chExt cx="5734099" cy="302812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2700" y="12700"/>
              <a:ext cx="5669329" cy="2959540"/>
            </a:xfrm>
            <a:custGeom>
              <a:avLst/>
              <a:gdLst/>
              <a:ahLst/>
              <a:cxnLst/>
              <a:rect r="r" b="b" t="t" l="l"/>
              <a:pathLst>
                <a:path h="2959540" w="5669329">
                  <a:moveTo>
                    <a:pt x="146050" y="2959540"/>
                  </a:moveTo>
                  <a:lnTo>
                    <a:pt x="5523279" y="2959540"/>
                  </a:lnTo>
                  <a:cubicBezTo>
                    <a:pt x="5603289" y="2959540"/>
                    <a:pt x="5669329" y="2893500"/>
                    <a:pt x="5669329" y="2813490"/>
                  </a:cubicBezTo>
                  <a:lnTo>
                    <a:pt x="5669329" y="146050"/>
                  </a:lnTo>
                  <a:cubicBezTo>
                    <a:pt x="5669329" y="66040"/>
                    <a:pt x="5603289" y="0"/>
                    <a:pt x="5523279" y="0"/>
                  </a:cubicBezTo>
                  <a:lnTo>
                    <a:pt x="146050" y="0"/>
                  </a:lnTo>
                  <a:cubicBezTo>
                    <a:pt x="66040" y="0"/>
                    <a:pt x="0" y="66040"/>
                    <a:pt x="0" y="146050"/>
                  </a:cubicBezTo>
                  <a:lnTo>
                    <a:pt x="0" y="2813490"/>
                  </a:lnTo>
                  <a:cubicBezTo>
                    <a:pt x="0" y="2894770"/>
                    <a:pt x="66040" y="2959540"/>
                    <a:pt x="146050" y="295954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734099" cy="3028120"/>
            </a:xfrm>
            <a:custGeom>
              <a:avLst/>
              <a:gdLst/>
              <a:ahLst/>
              <a:cxnLst/>
              <a:rect r="r" b="b" t="t" l="l"/>
              <a:pathLst>
                <a:path h="3028120" w="5734099">
                  <a:moveTo>
                    <a:pt x="5670599" y="74930"/>
                  </a:moveTo>
                  <a:cubicBezTo>
                    <a:pt x="5642659" y="30480"/>
                    <a:pt x="5593129" y="0"/>
                    <a:pt x="5535979" y="0"/>
                  </a:cubicBezTo>
                  <a:lnTo>
                    <a:pt x="158750" y="0"/>
                  </a:lnTo>
                  <a:cubicBezTo>
                    <a:pt x="71120" y="0"/>
                    <a:pt x="0" y="71120"/>
                    <a:pt x="0" y="158750"/>
                  </a:cubicBezTo>
                  <a:lnTo>
                    <a:pt x="0" y="2826190"/>
                  </a:lnTo>
                  <a:cubicBezTo>
                    <a:pt x="0" y="2878260"/>
                    <a:pt x="25400" y="2923980"/>
                    <a:pt x="63500" y="2953190"/>
                  </a:cubicBezTo>
                  <a:cubicBezTo>
                    <a:pt x="91440" y="2997640"/>
                    <a:pt x="140970" y="3028120"/>
                    <a:pt x="216920" y="3028120"/>
                  </a:cubicBezTo>
                  <a:lnTo>
                    <a:pt x="5575349" y="3028120"/>
                  </a:lnTo>
                  <a:cubicBezTo>
                    <a:pt x="5662979" y="3028120"/>
                    <a:pt x="5734099" y="2957000"/>
                    <a:pt x="5734099" y="2869370"/>
                  </a:cubicBezTo>
                  <a:lnTo>
                    <a:pt x="5734099" y="208926"/>
                  </a:lnTo>
                  <a:cubicBezTo>
                    <a:pt x="5734099" y="149860"/>
                    <a:pt x="5708699" y="104140"/>
                    <a:pt x="5670599" y="74930"/>
                  </a:cubicBezTo>
                  <a:close/>
                  <a:moveTo>
                    <a:pt x="12700" y="2826190"/>
                  </a:moveTo>
                  <a:lnTo>
                    <a:pt x="12700" y="158750"/>
                  </a:lnTo>
                  <a:cubicBezTo>
                    <a:pt x="12700" y="78740"/>
                    <a:pt x="78740" y="12700"/>
                    <a:pt x="158750" y="12700"/>
                  </a:cubicBezTo>
                  <a:lnTo>
                    <a:pt x="5535979" y="12700"/>
                  </a:lnTo>
                  <a:cubicBezTo>
                    <a:pt x="5615989" y="12700"/>
                    <a:pt x="5682029" y="78740"/>
                    <a:pt x="5682029" y="158750"/>
                  </a:cubicBezTo>
                  <a:lnTo>
                    <a:pt x="5682029" y="2826190"/>
                  </a:lnTo>
                  <a:cubicBezTo>
                    <a:pt x="5682029" y="2906200"/>
                    <a:pt x="5615989" y="2972240"/>
                    <a:pt x="5535979" y="2972240"/>
                  </a:cubicBezTo>
                  <a:lnTo>
                    <a:pt x="158750" y="2972240"/>
                  </a:lnTo>
                  <a:cubicBezTo>
                    <a:pt x="78740" y="2972240"/>
                    <a:pt x="12700" y="2907470"/>
                    <a:pt x="12700" y="2826190"/>
                  </a:cubicBezTo>
                  <a:close/>
                </a:path>
              </a:pathLst>
            </a:custGeom>
            <a:solidFill>
              <a:srgbClr val="003366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1800225" y="3764449"/>
            <a:ext cx="4717524" cy="4960451"/>
            <a:chOff x="0" y="0"/>
            <a:chExt cx="1242476" cy="130645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42476" cy="1306456"/>
            </a:xfrm>
            <a:custGeom>
              <a:avLst/>
              <a:gdLst/>
              <a:ahLst/>
              <a:cxnLst/>
              <a:rect r="r" b="b" t="t" l="l"/>
              <a:pathLst>
                <a:path h="1306456" w="1242476">
                  <a:moveTo>
                    <a:pt x="82055" y="0"/>
                  </a:moveTo>
                  <a:lnTo>
                    <a:pt x="1160421" y="0"/>
                  </a:lnTo>
                  <a:cubicBezTo>
                    <a:pt x="1182183" y="0"/>
                    <a:pt x="1203054" y="8645"/>
                    <a:pt x="1218442" y="24033"/>
                  </a:cubicBezTo>
                  <a:cubicBezTo>
                    <a:pt x="1233831" y="39422"/>
                    <a:pt x="1242476" y="60293"/>
                    <a:pt x="1242476" y="82055"/>
                  </a:cubicBezTo>
                  <a:lnTo>
                    <a:pt x="1242476" y="1224401"/>
                  </a:lnTo>
                  <a:cubicBezTo>
                    <a:pt x="1242476" y="1246164"/>
                    <a:pt x="1233831" y="1267035"/>
                    <a:pt x="1218442" y="1282423"/>
                  </a:cubicBezTo>
                  <a:cubicBezTo>
                    <a:pt x="1203054" y="1297811"/>
                    <a:pt x="1182183" y="1306456"/>
                    <a:pt x="1160421" y="1306456"/>
                  </a:cubicBezTo>
                  <a:lnTo>
                    <a:pt x="82055" y="1306456"/>
                  </a:lnTo>
                  <a:cubicBezTo>
                    <a:pt x="60293" y="1306456"/>
                    <a:pt x="39422" y="1297811"/>
                    <a:pt x="24033" y="1282423"/>
                  </a:cubicBezTo>
                  <a:cubicBezTo>
                    <a:pt x="8645" y="1267035"/>
                    <a:pt x="0" y="1246164"/>
                    <a:pt x="0" y="1224401"/>
                  </a:cubicBezTo>
                  <a:lnTo>
                    <a:pt x="0" y="82055"/>
                  </a:lnTo>
                  <a:cubicBezTo>
                    <a:pt x="0" y="60293"/>
                    <a:pt x="8645" y="39422"/>
                    <a:pt x="24033" y="24033"/>
                  </a:cubicBezTo>
                  <a:cubicBezTo>
                    <a:pt x="39422" y="8645"/>
                    <a:pt x="60293" y="0"/>
                    <a:pt x="8205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66675"/>
              <a:ext cx="1242476" cy="1373131"/>
            </a:xfrm>
            <a:prstGeom prst="rect">
              <a:avLst/>
            </a:prstGeom>
          </p:spPr>
          <p:txBody>
            <a:bodyPr anchor="ctr" rtlCol="false" tIns="127000" lIns="127000" bIns="127000" rIns="127000"/>
            <a:lstStyle/>
            <a:p>
              <a:pPr algn="ctr" marL="0" indent="0" lvl="0">
                <a:lnSpc>
                  <a:spcPts val="312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6785238" y="3764449"/>
            <a:ext cx="4717524" cy="4960451"/>
            <a:chOff x="0" y="0"/>
            <a:chExt cx="1242476" cy="130645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42476" cy="1306456"/>
            </a:xfrm>
            <a:custGeom>
              <a:avLst/>
              <a:gdLst/>
              <a:ahLst/>
              <a:cxnLst/>
              <a:rect r="r" b="b" t="t" l="l"/>
              <a:pathLst>
                <a:path h="1306456" w="1242476">
                  <a:moveTo>
                    <a:pt x="82055" y="0"/>
                  </a:moveTo>
                  <a:lnTo>
                    <a:pt x="1160421" y="0"/>
                  </a:lnTo>
                  <a:cubicBezTo>
                    <a:pt x="1182183" y="0"/>
                    <a:pt x="1203054" y="8645"/>
                    <a:pt x="1218442" y="24033"/>
                  </a:cubicBezTo>
                  <a:cubicBezTo>
                    <a:pt x="1233831" y="39422"/>
                    <a:pt x="1242476" y="60293"/>
                    <a:pt x="1242476" y="82055"/>
                  </a:cubicBezTo>
                  <a:lnTo>
                    <a:pt x="1242476" y="1224401"/>
                  </a:lnTo>
                  <a:cubicBezTo>
                    <a:pt x="1242476" y="1246164"/>
                    <a:pt x="1233831" y="1267035"/>
                    <a:pt x="1218442" y="1282423"/>
                  </a:cubicBezTo>
                  <a:cubicBezTo>
                    <a:pt x="1203054" y="1297811"/>
                    <a:pt x="1182183" y="1306456"/>
                    <a:pt x="1160421" y="1306456"/>
                  </a:cubicBezTo>
                  <a:lnTo>
                    <a:pt x="82055" y="1306456"/>
                  </a:lnTo>
                  <a:cubicBezTo>
                    <a:pt x="60293" y="1306456"/>
                    <a:pt x="39422" y="1297811"/>
                    <a:pt x="24033" y="1282423"/>
                  </a:cubicBezTo>
                  <a:cubicBezTo>
                    <a:pt x="8645" y="1267035"/>
                    <a:pt x="0" y="1246164"/>
                    <a:pt x="0" y="1224401"/>
                  </a:cubicBezTo>
                  <a:lnTo>
                    <a:pt x="0" y="82055"/>
                  </a:lnTo>
                  <a:cubicBezTo>
                    <a:pt x="0" y="60293"/>
                    <a:pt x="8645" y="39422"/>
                    <a:pt x="24033" y="24033"/>
                  </a:cubicBezTo>
                  <a:cubicBezTo>
                    <a:pt x="39422" y="8645"/>
                    <a:pt x="60293" y="0"/>
                    <a:pt x="8205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66675"/>
              <a:ext cx="1242476" cy="1373131"/>
            </a:xfrm>
            <a:prstGeom prst="rect">
              <a:avLst/>
            </a:prstGeom>
          </p:spPr>
          <p:txBody>
            <a:bodyPr anchor="ctr" rtlCol="false" tIns="127000" lIns="127000" bIns="127000" rIns="127000"/>
            <a:lstStyle/>
            <a:p>
              <a:pPr algn="ctr" marL="0" indent="0" lvl="0">
                <a:lnSpc>
                  <a:spcPts val="312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1770251" y="3764449"/>
            <a:ext cx="4717524" cy="4960451"/>
            <a:chOff x="0" y="0"/>
            <a:chExt cx="1242476" cy="1306456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242476" cy="1306456"/>
            </a:xfrm>
            <a:custGeom>
              <a:avLst/>
              <a:gdLst/>
              <a:ahLst/>
              <a:cxnLst/>
              <a:rect r="r" b="b" t="t" l="l"/>
              <a:pathLst>
                <a:path h="1306456" w="1242476">
                  <a:moveTo>
                    <a:pt x="82055" y="0"/>
                  </a:moveTo>
                  <a:lnTo>
                    <a:pt x="1160421" y="0"/>
                  </a:lnTo>
                  <a:cubicBezTo>
                    <a:pt x="1182183" y="0"/>
                    <a:pt x="1203054" y="8645"/>
                    <a:pt x="1218442" y="24033"/>
                  </a:cubicBezTo>
                  <a:cubicBezTo>
                    <a:pt x="1233831" y="39422"/>
                    <a:pt x="1242476" y="60293"/>
                    <a:pt x="1242476" y="82055"/>
                  </a:cubicBezTo>
                  <a:lnTo>
                    <a:pt x="1242476" y="1224401"/>
                  </a:lnTo>
                  <a:cubicBezTo>
                    <a:pt x="1242476" y="1246164"/>
                    <a:pt x="1233831" y="1267035"/>
                    <a:pt x="1218442" y="1282423"/>
                  </a:cubicBezTo>
                  <a:cubicBezTo>
                    <a:pt x="1203054" y="1297811"/>
                    <a:pt x="1182183" y="1306456"/>
                    <a:pt x="1160421" y="1306456"/>
                  </a:cubicBezTo>
                  <a:lnTo>
                    <a:pt x="82055" y="1306456"/>
                  </a:lnTo>
                  <a:cubicBezTo>
                    <a:pt x="60293" y="1306456"/>
                    <a:pt x="39422" y="1297811"/>
                    <a:pt x="24033" y="1282423"/>
                  </a:cubicBezTo>
                  <a:cubicBezTo>
                    <a:pt x="8645" y="1267035"/>
                    <a:pt x="0" y="1246164"/>
                    <a:pt x="0" y="1224401"/>
                  </a:cubicBezTo>
                  <a:lnTo>
                    <a:pt x="0" y="82055"/>
                  </a:lnTo>
                  <a:cubicBezTo>
                    <a:pt x="0" y="60293"/>
                    <a:pt x="8645" y="39422"/>
                    <a:pt x="24033" y="24033"/>
                  </a:cubicBezTo>
                  <a:cubicBezTo>
                    <a:pt x="39422" y="8645"/>
                    <a:pt x="60293" y="0"/>
                    <a:pt x="8205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66675"/>
              <a:ext cx="1242476" cy="1373131"/>
            </a:xfrm>
            <a:prstGeom prst="rect">
              <a:avLst/>
            </a:prstGeom>
          </p:spPr>
          <p:txBody>
            <a:bodyPr anchor="ctr" rtlCol="false" tIns="127000" lIns="127000" bIns="127000" rIns="127000"/>
            <a:lstStyle/>
            <a:p>
              <a:pPr algn="ctr" marL="0" indent="0" lvl="0">
                <a:lnSpc>
                  <a:spcPts val="312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2105025" y="1504950"/>
            <a:ext cx="14077950" cy="1695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480"/>
              </a:lnSpc>
            </a:pPr>
            <a:r>
              <a:rPr lang="en-US" b="true" sz="5400" spc="-135">
                <a:solidFill>
                  <a:srgbClr val="E63946"/>
                </a:solidFill>
                <a:latin typeface="Gatwick Ultra-Bold"/>
                <a:ea typeface="Gatwick Ultra-Bold"/>
                <a:cs typeface="Gatwick Ultra-Bold"/>
                <a:sym typeface="Gatwick Ultra-Bold"/>
              </a:rPr>
              <a:t>Understanding Regulatory Traffic Signs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2178450" y="4248150"/>
            <a:ext cx="3961075" cy="2758413"/>
            <a:chOff x="0" y="0"/>
            <a:chExt cx="5281434" cy="3677884"/>
          </a:xfrm>
        </p:grpSpPr>
        <p:sp>
          <p:nvSpPr>
            <p:cNvPr name="TextBox 16" id="16"/>
            <p:cNvSpPr txBox="true"/>
            <p:nvPr/>
          </p:nvSpPr>
          <p:spPr>
            <a:xfrm rot="0">
              <a:off x="0" y="527649"/>
              <a:ext cx="5281434" cy="31502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120"/>
                </a:lnSpc>
              </a:pPr>
              <a:r>
                <a:rPr lang="en-US" sz="2400">
                  <a:solidFill>
                    <a:srgbClr val="003366"/>
                  </a:solidFill>
                  <a:latin typeface="Codec Pro"/>
                  <a:ea typeface="Codec Pro"/>
                  <a:cs typeface="Codec Pro"/>
                  <a:sym typeface="Codec Pro"/>
                </a:rPr>
                <a:t>Regulatory signs inform drivers of </a:t>
              </a:r>
              <a:r>
                <a:rPr lang="en-US" b="true" sz="2400">
                  <a:solidFill>
                    <a:srgbClr val="003366"/>
                  </a:solidFill>
                  <a:latin typeface="Codec Pro Bold"/>
                  <a:ea typeface="Codec Pro Bold"/>
                  <a:cs typeface="Codec Pro Bold"/>
                  <a:sym typeface="Codec Pro Bold"/>
                </a:rPr>
                <a:t>essential laws</a:t>
              </a:r>
              <a:r>
                <a:rPr lang="en-US" sz="2400">
                  <a:solidFill>
                    <a:srgbClr val="003366"/>
                  </a:solidFill>
                  <a:latin typeface="Codec Pro"/>
                  <a:ea typeface="Codec Pro"/>
                  <a:cs typeface="Codec Pro"/>
                  <a:sym typeface="Codec Pro"/>
                </a:rPr>
                <a:t> and regulations, ensuring safety on the road and promoting orderly traffic flow.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-66675"/>
              <a:ext cx="5281434" cy="5594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120"/>
                </a:lnSpc>
              </a:pPr>
              <a:r>
                <a:rPr lang="en-US" b="true" sz="2400">
                  <a:solidFill>
                    <a:srgbClr val="003366"/>
                  </a:solidFill>
                  <a:latin typeface="Codec Pro Ultra-Bold"/>
                  <a:ea typeface="Codec Pro Ultra-Bold"/>
                  <a:cs typeface="Codec Pro Ultra-Bold"/>
                  <a:sym typeface="Codec Pro Ultra-Bold"/>
                </a:rPr>
                <a:t>Importance of Compliance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7163462" y="4248150"/>
            <a:ext cx="3961075" cy="2758440"/>
            <a:chOff x="0" y="0"/>
            <a:chExt cx="5281434" cy="3677920"/>
          </a:xfrm>
        </p:grpSpPr>
        <p:sp>
          <p:nvSpPr>
            <p:cNvPr name="TextBox 19" id="19"/>
            <p:cNvSpPr txBox="true"/>
            <p:nvPr/>
          </p:nvSpPr>
          <p:spPr>
            <a:xfrm rot="0">
              <a:off x="0" y="527685"/>
              <a:ext cx="5281434" cy="31502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120"/>
                </a:lnSpc>
              </a:pPr>
              <a:r>
                <a:rPr lang="en-US" sz="2400">
                  <a:solidFill>
                    <a:srgbClr val="003366"/>
                  </a:solidFill>
                  <a:latin typeface="Codec Pro"/>
                  <a:ea typeface="Codec Pro"/>
                  <a:cs typeface="Codec Pro"/>
                  <a:sym typeface="Codec Pro"/>
                </a:rPr>
                <a:t>Common regulatory signs include </a:t>
              </a:r>
              <a:r>
                <a:rPr lang="en-US" b="true" sz="2400">
                  <a:solidFill>
                    <a:srgbClr val="003366"/>
                  </a:solidFill>
                  <a:latin typeface="Codec Pro Bold"/>
                  <a:ea typeface="Codec Pro Bold"/>
                  <a:cs typeface="Codec Pro Bold"/>
                  <a:sym typeface="Codec Pro Bold"/>
                </a:rPr>
                <a:t>stop signs, yield signs</a:t>
              </a:r>
              <a:r>
                <a:rPr lang="en-US" sz="2400">
                  <a:solidFill>
                    <a:srgbClr val="003366"/>
                  </a:solidFill>
                  <a:latin typeface="Codec Pro"/>
                  <a:ea typeface="Codec Pro"/>
                  <a:cs typeface="Codec Pro"/>
                  <a:sym typeface="Codec Pro"/>
                </a:rPr>
                <a:t>, and speed limit signs, each serving a crucial role in guiding driver behavior.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0" y="-66675"/>
              <a:ext cx="5281434" cy="5594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120"/>
                </a:lnSpc>
              </a:pPr>
              <a:r>
                <a:rPr lang="en-US" b="true" sz="2400">
                  <a:solidFill>
                    <a:srgbClr val="003366"/>
                  </a:solidFill>
                  <a:latin typeface="Codec Pro Ultra-Bold"/>
                  <a:ea typeface="Codec Pro Ultra-Bold"/>
                  <a:cs typeface="Codec Pro Ultra-Bold"/>
                  <a:sym typeface="Codec Pro Ultra-Bold"/>
                </a:rPr>
                <a:t>Types of Regulatory Signs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2148475" y="4248150"/>
            <a:ext cx="3961075" cy="3158490"/>
            <a:chOff x="0" y="0"/>
            <a:chExt cx="5281434" cy="4211320"/>
          </a:xfrm>
        </p:grpSpPr>
        <p:sp>
          <p:nvSpPr>
            <p:cNvPr name="TextBox 22" id="22"/>
            <p:cNvSpPr txBox="true"/>
            <p:nvPr/>
          </p:nvSpPr>
          <p:spPr>
            <a:xfrm rot="0">
              <a:off x="0" y="1061085"/>
              <a:ext cx="5281434" cy="31502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120"/>
                </a:lnSpc>
              </a:pPr>
              <a:r>
                <a:rPr lang="en-US" sz="2400">
                  <a:solidFill>
                    <a:srgbClr val="003366"/>
                  </a:solidFill>
                  <a:latin typeface="Codec Pro"/>
                  <a:ea typeface="Codec Pro"/>
                  <a:cs typeface="Codec Pro"/>
                  <a:sym typeface="Codec Pro"/>
                </a:rPr>
                <a:t>Failure to obey regulatory signs can result in </a:t>
              </a:r>
              <a:r>
                <a:rPr lang="en-US" b="true" sz="2400">
                  <a:solidFill>
                    <a:srgbClr val="003366"/>
                  </a:solidFill>
                  <a:latin typeface="Codec Pro Bold"/>
                  <a:ea typeface="Codec Pro Bold"/>
                  <a:cs typeface="Codec Pro Bold"/>
                  <a:sym typeface="Codec Pro Bold"/>
                </a:rPr>
                <a:t>fines, accidents,</a:t>
              </a:r>
              <a:r>
                <a:rPr lang="en-US" sz="2400">
                  <a:solidFill>
                    <a:srgbClr val="003366"/>
                  </a:solidFill>
                  <a:latin typeface="Codec Pro"/>
                  <a:ea typeface="Codec Pro"/>
                  <a:cs typeface="Codec Pro"/>
                  <a:sym typeface="Codec Pro"/>
                </a:rPr>
                <a:t> and increased risk for all road users, emphasizing the need for attentiveness.</a:t>
              </a:r>
            </a:p>
          </p:txBody>
        </p:sp>
        <p:sp>
          <p:nvSpPr>
            <p:cNvPr name="TextBox 23" id="23"/>
            <p:cNvSpPr txBox="true"/>
            <p:nvPr/>
          </p:nvSpPr>
          <p:spPr>
            <a:xfrm rot="0">
              <a:off x="0" y="-66675"/>
              <a:ext cx="5281434" cy="10928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120"/>
                </a:lnSpc>
              </a:pPr>
              <a:r>
                <a:rPr lang="en-US" b="true" sz="2400">
                  <a:solidFill>
                    <a:srgbClr val="003366"/>
                  </a:solidFill>
                  <a:latin typeface="Codec Pro Ultra-Bold"/>
                  <a:ea typeface="Codec Pro Ultra-Bold"/>
                  <a:cs typeface="Codec Pro Ultra-Bold"/>
                  <a:sym typeface="Codec Pro Ultra-Bold"/>
                </a:rPr>
                <a:t>Consequences of Ignoring Signs</a:t>
              </a:r>
            </a:p>
          </p:txBody>
        </p:sp>
      </p:grp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336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66750" y="666750"/>
            <a:ext cx="16954500" cy="8953500"/>
            <a:chOff x="0" y="0"/>
            <a:chExt cx="5734099" cy="302812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2700" y="12700"/>
              <a:ext cx="5669329" cy="2959540"/>
            </a:xfrm>
            <a:custGeom>
              <a:avLst/>
              <a:gdLst/>
              <a:ahLst/>
              <a:cxnLst/>
              <a:rect r="r" b="b" t="t" l="l"/>
              <a:pathLst>
                <a:path h="2959540" w="5669329">
                  <a:moveTo>
                    <a:pt x="146050" y="2959540"/>
                  </a:moveTo>
                  <a:lnTo>
                    <a:pt x="5523279" y="2959540"/>
                  </a:lnTo>
                  <a:cubicBezTo>
                    <a:pt x="5603289" y="2959540"/>
                    <a:pt x="5669329" y="2893500"/>
                    <a:pt x="5669329" y="2813490"/>
                  </a:cubicBezTo>
                  <a:lnTo>
                    <a:pt x="5669329" y="146050"/>
                  </a:lnTo>
                  <a:cubicBezTo>
                    <a:pt x="5669329" y="66040"/>
                    <a:pt x="5603289" y="0"/>
                    <a:pt x="5523279" y="0"/>
                  </a:cubicBezTo>
                  <a:lnTo>
                    <a:pt x="146050" y="0"/>
                  </a:lnTo>
                  <a:cubicBezTo>
                    <a:pt x="66040" y="0"/>
                    <a:pt x="0" y="66040"/>
                    <a:pt x="0" y="146050"/>
                  </a:cubicBezTo>
                  <a:lnTo>
                    <a:pt x="0" y="2813490"/>
                  </a:lnTo>
                  <a:cubicBezTo>
                    <a:pt x="0" y="2894770"/>
                    <a:pt x="66040" y="2959540"/>
                    <a:pt x="146050" y="2959540"/>
                  </a:cubicBezTo>
                  <a:close/>
                </a:path>
              </a:pathLst>
            </a:custGeom>
            <a:solidFill>
              <a:srgbClr val="FFD700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734099" cy="3028120"/>
            </a:xfrm>
            <a:custGeom>
              <a:avLst/>
              <a:gdLst/>
              <a:ahLst/>
              <a:cxnLst/>
              <a:rect r="r" b="b" t="t" l="l"/>
              <a:pathLst>
                <a:path h="3028120" w="5734099">
                  <a:moveTo>
                    <a:pt x="5670599" y="74930"/>
                  </a:moveTo>
                  <a:cubicBezTo>
                    <a:pt x="5642659" y="30480"/>
                    <a:pt x="5593129" y="0"/>
                    <a:pt x="5535979" y="0"/>
                  </a:cubicBezTo>
                  <a:lnTo>
                    <a:pt x="158750" y="0"/>
                  </a:lnTo>
                  <a:cubicBezTo>
                    <a:pt x="71120" y="0"/>
                    <a:pt x="0" y="71120"/>
                    <a:pt x="0" y="158750"/>
                  </a:cubicBezTo>
                  <a:lnTo>
                    <a:pt x="0" y="2826190"/>
                  </a:lnTo>
                  <a:cubicBezTo>
                    <a:pt x="0" y="2878260"/>
                    <a:pt x="25400" y="2923980"/>
                    <a:pt x="63500" y="2953190"/>
                  </a:cubicBezTo>
                  <a:cubicBezTo>
                    <a:pt x="91440" y="2997640"/>
                    <a:pt x="140970" y="3028120"/>
                    <a:pt x="216920" y="3028120"/>
                  </a:cubicBezTo>
                  <a:lnTo>
                    <a:pt x="5575349" y="3028120"/>
                  </a:lnTo>
                  <a:cubicBezTo>
                    <a:pt x="5662979" y="3028120"/>
                    <a:pt x="5734099" y="2957000"/>
                    <a:pt x="5734099" y="2869370"/>
                  </a:cubicBezTo>
                  <a:lnTo>
                    <a:pt x="5734099" y="208926"/>
                  </a:lnTo>
                  <a:cubicBezTo>
                    <a:pt x="5734099" y="149860"/>
                    <a:pt x="5708699" y="104140"/>
                    <a:pt x="5670599" y="74930"/>
                  </a:cubicBezTo>
                  <a:close/>
                  <a:moveTo>
                    <a:pt x="12700" y="2826190"/>
                  </a:moveTo>
                  <a:lnTo>
                    <a:pt x="12700" y="158750"/>
                  </a:lnTo>
                  <a:cubicBezTo>
                    <a:pt x="12700" y="78740"/>
                    <a:pt x="78740" y="12700"/>
                    <a:pt x="158750" y="12700"/>
                  </a:cubicBezTo>
                  <a:lnTo>
                    <a:pt x="5535979" y="12700"/>
                  </a:lnTo>
                  <a:cubicBezTo>
                    <a:pt x="5615989" y="12700"/>
                    <a:pt x="5682029" y="78740"/>
                    <a:pt x="5682029" y="158750"/>
                  </a:cubicBezTo>
                  <a:lnTo>
                    <a:pt x="5682029" y="2826190"/>
                  </a:lnTo>
                  <a:cubicBezTo>
                    <a:pt x="5682029" y="2906200"/>
                    <a:pt x="5615989" y="2972240"/>
                    <a:pt x="5535979" y="2972240"/>
                  </a:cubicBezTo>
                  <a:lnTo>
                    <a:pt x="158750" y="2972240"/>
                  </a:lnTo>
                  <a:cubicBezTo>
                    <a:pt x="78740" y="2972240"/>
                    <a:pt x="12700" y="2907470"/>
                    <a:pt x="12700" y="2826190"/>
                  </a:cubicBezTo>
                  <a:close/>
                </a:path>
              </a:pathLst>
            </a:custGeom>
            <a:solidFill>
              <a:srgbClr val="003366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8991600" y="1562100"/>
            <a:ext cx="7496175" cy="3447656"/>
            <a:chOff x="0" y="0"/>
            <a:chExt cx="1055195" cy="48530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055195" cy="485308"/>
            </a:xfrm>
            <a:custGeom>
              <a:avLst/>
              <a:gdLst/>
              <a:ahLst/>
              <a:cxnLst/>
              <a:rect r="r" b="b" t="t" l="l"/>
              <a:pathLst>
                <a:path h="485308" w="1055195">
                  <a:moveTo>
                    <a:pt x="51639" y="0"/>
                  </a:moveTo>
                  <a:lnTo>
                    <a:pt x="1003556" y="0"/>
                  </a:lnTo>
                  <a:cubicBezTo>
                    <a:pt x="1017252" y="0"/>
                    <a:pt x="1030386" y="5441"/>
                    <a:pt x="1040071" y="15125"/>
                  </a:cubicBezTo>
                  <a:cubicBezTo>
                    <a:pt x="1049755" y="24809"/>
                    <a:pt x="1055195" y="37944"/>
                    <a:pt x="1055195" y="51639"/>
                  </a:cubicBezTo>
                  <a:lnTo>
                    <a:pt x="1055195" y="433668"/>
                  </a:lnTo>
                  <a:cubicBezTo>
                    <a:pt x="1055195" y="462188"/>
                    <a:pt x="1032076" y="485308"/>
                    <a:pt x="1003556" y="485308"/>
                  </a:cubicBezTo>
                  <a:lnTo>
                    <a:pt x="51639" y="485308"/>
                  </a:lnTo>
                  <a:cubicBezTo>
                    <a:pt x="23120" y="485308"/>
                    <a:pt x="0" y="462188"/>
                    <a:pt x="0" y="433668"/>
                  </a:cubicBezTo>
                  <a:lnTo>
                    <a:pt x="0" y="51639"/>
                  </a:lnTo>
                  <a:cubicBezTo>
                    <a:pt x="0" y="23120"/>
                    <a:pt x="23120" y="0"/>
                    <a:pt x="51639" y="0"/>
                  </a:cubicBezTo>
                  <a:close/>
                </a:path>
              </a:pathLst>
            </a:custGeom>
            <a:blipFill>
              <a:blip r:embed="rId2"/>
              <a:stretch>
                <a:fillRect l="-402" t="0" r="-402" b="0"/>
              </a:stretch>
            </a:blipFill>
            <a:ln w="38100" cap="rnd">
              <a:solidFill>
                <a:srgbClr val="000000"/>
              </a:solidFill>
              <a:prstDash val="solid"/>
              <a:round/>
            </a:ln>
          </p:spPr>
        </p:sp>
      </p:grpSp>
      <p:grpSp>
        <p:nvGrpSpPr>
          <p:cNvPr name="Group 7" id="7"/>
          <p:cNvGrpSpPr/>
          <p:nvPr/>
        </p:nvGrpSpPr>
        <p:grpSpPr>
          <a:xfrm rot="0">
            <a:off x="8991600" y="5277244"/>
            <a:ext cx="7496175" cy="3447656"/>
            <a:chOff x="0" y="0"/>
            <a:chExt cx="1055195" cy="48530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055195" cy="485308"/>
            </a:xfrm>
            <a:custGeom>
              <a:avLst/>
              <a:gdLst/>
              <a:ahLst/>
              <a:cxnLst/>
              <a:rect r="r" b="b" t="t" l="l"/>
              <a:pathLst>
                <a:path h="485308" w="1055195">
                  <a:moveTo>
                    <a:pt x="51639" y="0"/>
                  </a:moveTo>
                  <a:lnTo>
                    <a:pt x="1003556" y="0"/>
                  </a:lnTo>
                  <a:cubicBezTo>
                    <a:pt x="1017252" y="0"/>
                    <a:pt x="1030386" y="5441"/>
                    <a:pt x="1040071" y="15125"/>
                  </a:cubicBezTo>
                  <a:cubicBezTo>
                    <a:pt x="1049755" y="24809"/>
                    <a:pt x="1055195" y="37944"/>
                    <a:pt x="1055195" y="51639"/>
                  </a:cubicBezTo>
                  <a:lnTo>
                    <a:pt x="1055195" y="433668"/>
                  </a:lnTo>
                  <a:cubicBezTo>
                    <a:pt x="1055195" y="462188"/>
                    <a:pt x="1032076" y="485308"/>
                    <a:pt x="1003556" y="485308"/>
                  </a:cubicBezTo>
                  <a:lnTo>
                    <a:pt x="51639" y="485308"/>
                  </a:lnTo>
                  <a:cubicBezTo>
                    <a:pt x="23120" y="485308"/>
                    <a:pt x="0" y="462188"/>
                    <a:pt x="0" y="433668"/>
                  </a:cubicBezTo>
                  <a:lnTo>
                    <a:pt x="0" y="51639"/>
                  </a:lnTo>
                  <a:cubicBezTo>
                    <a:pt x="0" y="23120"/>
                    <a:pt x="23120" y="0"/>
                    <a:pt x="51639" y="0"/>
                  </a:cubicBezTo>
                  <a:close/>
                </a:path>
              </a:pathLst>
            </a:custGeom>
            <a:blipFill>
              <a:blip r:embed="rId3"/>
              <a:stretch>
                <a:fillRect l="-402" t="0" r="-402" b="0"/>
              </a:stretch>
            </a:blipFill>
            <a:ln w="38100" cap="rnd">
              <a:solidFill>
                <a:srgbClr val="000000"/>
              </a:solidFill>
              <a:prstDash val="solid"/>
              <a:round/>
            </a:ln>
          </p:spPr>
        </p:sp>
      </p:grpSp>
      <p:grpSp>
        <p:nvGrpSpPr>
          <p:cNvPr name="Group 9" id="9"/>
          <p:cNvGrpSpPr/>
          <p:nvPr/>
        </p:nvGrpSpPr>
        <p:grpSpPr>
          <a:xfrm rot="0">
            <a:off x="1800225" y="4090988"/>
            <a:ext cx="6057900" cy="1493520"/>
            <a:chOff x="0" y="0"/>
            <a:chExt cx="8077200" cy="1991360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-57150"/>
              <a:ext cx="8077200" cy="11493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6480"/>
                </a:lnSpc>
              </a:pPr>
              <a:r>
                <a:rPr lang="en-US" b="true" sz="5400" spc="-135">
                  <a:solidFill>
                    <a:srgbClr val="003366"/>
                  </a:solidFill>
                  <a:latin typeface="Gatwick Ultra-Bold"/>
                  <a:ea typeface="Gatwick Ultra-Bold"/>
                  <a:cs typeface="Gatwick Ultra-Bold"/>
                  <a:sym typeface="Gatwick Ultra-Bold"/>
                </a:rPr>
                <a:t>Warning Signs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1431925"/>
              <a:ext cx="8077200" cy="5594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120"/>
                </a:lnSpc>
              </a:pPr>
              <a:r>
                <a:rPr lang="en-US" b="true" sz="2400">
                  <a:solidFill>
                    <a:srgbClr val="003366"/>
                  </a:solidFill>
                  <a:latin typeface="Codec Pro Ultra-Bold"/>
                  <a:ea typeface="Codec Pro Ultra-Bold"/>
                  <a:cs typeface="Codec Pro Ultra-Bold"/>
                  <a:sym typeface="Codec Pro Ultra-Bold"/>
                </a:rPr>
                <a:t>Stay Aware of Your Surroundings</a:t>
              </a:r>
            </a:p>
          </p:txBody>
        </p:sp>
      </p:grp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6394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66750" y="666750"/>
            <a:ext cx="16954500" cy="8953500"/>
            <a:chOff x="0" y="0"/>
            <a:chExt cx="5734099" cy="302812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2700" y="12700"/>
              <a:ext cx="5669329" cy="2959540"/>
            </a:xfrm>
            <a:custGeom>
              <a:avLst/>
              <a:gdLst/>
              <a:ahLst/>
              <a:cxnLst/>
              <a:rect r="r" b="b" t="t" l="l"/>
              <a:pathLst>
                <a:path h="2959540" w="5669329">
                  <a:moveTo>
                    <a:pt x="146050" y="2959540"/>
                  </a:moveTo>
                  <a:lnTo>
                    <a:pt x="5523279" y="2959540"/>
                  </a:lnTo>
                  <a:cubicBezTo>
                    <a:pt x="5603289" y="2959540"/>
                    <a:pt x="5669329" y="2893500"/>
                    <a:pt x="5669329" y="2813490"/>
                  </a:cubicBezTo>
                  <a:lnTo>
                    <a:pt x="5669329" y="146050"/>
                  </a:lnTo>
                  <a:cubicBezTo>
                    <a:pt x="5669329" y="66040"/>
                    <a:pt x="5603289" y="0"/>
                    <a:pt x="5523279" y="0"/>
                  </a:cubicBezTo>
                  <a:lnTo>
                    <a:pt x="146050" y="0"/>
                  </a:lnTo>
                  <a:cubicBezTo>
                    <a:pt x="66040" y="0"/>
                    <a:pt x="0" y="66040"/>
                    <a:pt x="0" y="146050"/>
                  </a:cubicBezTo>
                  <a:lnTo>
                    <a:pt x="0" y="2813490"/>
                  </a:lnTo>
                  <a:cubicBezTo>
                    <a:pt x="0" y="2894770"/>
                    <a:pt x="66040" y="2959540"/>
                    <a:pt x="146050" y="295954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734099" cy="3028120"/>
            </a:xfrm>
            <a:custGeom>
              <a:avLst/>
              <a:gdLst/>
              <a:ahLst/>
              <a:cxnLst/>
              <a:rect r="r" b="b" t="t" l="l"/>
              <a:pathLst>
                <a:path h="3028120" w="5734099">
                  <a:moveTo>
                    <a:pt x="5670599" y="74930"/>
                  </a:moveTo>
                  <a:cubicBezTo>
                    <a:pt x="5642659" y="30480"/>
                    <a:pt x="5593129" y="0"/>
                    <a:pt x="5535979" y="0"/>
                  </a:cubicBezTo>
                  <a:lnTo>
                    <a:pt x="158750" y="0"/>
                  </a:lnTo>
                  <a:cubicBezTo>
                    <a:pt x="71120" y="0"/>
                    <a:pt x="0" y="71120"/>
                    <a:pt x="0" y="158750"/>
                  </a:cubicBezTo>
                  <a:lnTo>
                    <a:pt x="0" y="2826190"/>
                  </a:lnTo>
                  <a:cubicBezTo>
                    <a:pt x="0" y="2878260"/>
                    <a:pt x="25400" y="2923980"/>
                    <a:pt x="63500" y="2953190"/>
                  </a:cubicBezTo>
                  <a:cubicBezTo>
                    <a:pt x="91440" y="2997640"/>
                    <a:pt x="140970" y="3028120"/>
                    <a:pt x="216920" y="3028120"/>
                  </a:cubicBezTo>
                  <a:lnTo>
                    <a:pt x="5575349" y="3028120"/>
                  </a:lnTo>
                  <a:cubicBezTo>
                    <a:pt x="5662979" y="3028120"/>
                    <a:pt x="5734099" y="2957000"/>
                    <a:pt x="5734099" y="2869370"/>
                  </a:cubicBezTo>
                  <a:lnTo>
                    <a:pt x="5734099" y="208926"/>
                  </a:lnTo>
                  <a:cubicBezTo>
                    <a:pt x="5734099" y="149860"/>
                    <a:pt x="5708699" y="104140"/>
                    <a:pt x="5670599" y="74930"/>
                  </a:cubicBezTo>
                  <a:close/>
                  <a:moveTo>
                    <a:pt x="12700" y="2826190"/>
                  </a:moveTo>
                  <a:lnTo>
                    <a:pt x="12700" y="158750"/>
                  </a:lnTo>
                  <a:cubicBezTo>
                    <a:pt x="12700" y="78740"/>
                    <a:pt x="78740" y="12700"/>
                    <a:pt x="158750" y="12700"/>
                  </a:cubicBezTo>
                  <a:lnTo>
                    <a:pt x="5535979" y="12700"/>
                  </a:lnTo>
                  <a:cubicBezTo>
                    <a:pt x="5615989" y="12700"/>
                    <a:pt x="5682029" y="78740"/>
                    <a:pt x="5682029" y="158750"/>
                  </a:cubicBezTo>
                  <a:lnTo>
                    <a:pt x="5682029" y="2826190"/>
                  </a:lnTo>
                  <a:cubicBezTo>
                    <a:pt x="5682029" y="2906200"/>
                    <a:pt x="5615989" y="2972240"/>
                    <a:pt x="5535979" y="2972240"/>
                  </a:cubicBezTo>
                  <a:lnTo>
                    <a:pt x="158750" y="2972240"/>
                  </a:lnTo>
                  <a:cubicBezTo>
                    <a:pt x="78740" y="2972240"/>
                    <a:pt x="12700" y="2907470"/>
                    <a:pt x="12700" y="2826190"/>
                  </a:cubicBezTo>
                  <a:close/>
                </a:path>
              </a:pathLst>
            </a:custGeom>
            <a:solidFill>
              <a:srgbClr val="003366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7858125" y="1562100"/>
            <a:ext cx="8324850" cy="1619250"/>
            <a:chOff x="0" y="0"/>
            <a:chExt cx="11099800" cy="2159000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-76200"/>
              <a:ext cx="11099800" cy="15875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8999"/>
                </a:lnSpc>
              </a:pPr>
              <a:r>
                <a:rPr lang="en-US" b="true" sz="7499" spc="-187">
                  <a:solidFill>
                    <a:srgbClr val="E63946"/>
                  </a:solidFill>
                  <a:latin typeface="Gatwick Ultra-Bold"/>
                  <a:ea typeface="Gatwick Ultra-Bold"/>
                  <a:cs typeface="Gatwick Ultra-Bold"/>
                  <a:sym typeface="Gatwick Ultra-Bold"/>
                </a:rPr>
                <a:t>Contact Us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1599565"/>
              <a:ext cx="11099800" cy="5594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120"/>
                </a:lnSpc>
              </a:pPr>
              <a:r>
                <a:rPr lang="en-US" b="true" sz="2400">
                  <a:solidFill>
                    <a:srgbClr val="003366"/>
                  </a:solidFill>
                  <a:latin typeface="Codec Pro Ultra-Bold"/>
                  <a:ea typeface="Codec Pro Ultra-Bold"/>
                  <a:cs typeface="Codec Pro Ultra-Bold"/>
                  <a:sym typeface="Codec Pro Ultra-Bold"/>
                </a:rPr>
                <a:t>For more information and resources about traffic signs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8991600" y="6038870"/>
            <a:ext cx="6057900" cy="727670"/>
            <a:chOff x="0" y="0"/>
            <a:chExt cx="8077200" cy="970226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-38100"/>
              <a:ext cx="8077200" cy="5207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880"/>
                </a:lnSpc>
              </a:pPr>
              <a:r>
                <a:rPr lang="en-US" b="true" sz="2400">
                  <a:solidFill>
                    <a:srgbClr val="003366"/>
                  </a:solidFill>
                  <a:latin typeface="Codec Pro Ultra-Bold"/>
                  <a:ea typeface="Codec Pro Ultra-Bold"/>
                  <a:cs typeface="Codec Pro Ultra-Bold"/>
                  <a:sym typeface="Codec Pro Ultra-Bold"/>
                </a:rPr>
                <a:t>EMAIL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449526"/>
              <a:ext cx="8077200" cy="5207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880"/>
                </a:lnSpc>
              </a:pPr>
              <a:r>
                <a:rPr lang="en-US" sz="2400">
                  <a:solidFill>
                    <a:srgbClr val="003366"/>
                  </a:solidFill>
                  <a:latin typeface="Codec Pro"/>
                  <a:ea typeface="Codec Pro"/>
                  <a:cs typeface="Codec Pro"/>
                  <a:sym typeface="Codec Pro"/>
                </a:rPr>
                <a:t>hello@reallygreatsite.com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8991600" y="7018060"/>
            <a:ext cx="6057900" cy="727670"/>
            <a:chOff x="0" y="0"/>
            <a:chExt cx="8077200" cy="970226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0" y="-38100"/>
              <a:ext cx="8077200" cy="5207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880"/>
                </a:lnSpc>
              </a:pPr>
              <a:r>
                <a:rPr lang="en-US" b="true" sz="2400">
                  <a:solidFill>
                    <a:srgbClr val="003366"/>
                  </a:solidFill>
                  <a:latin typeface="Codec Pro Ultra-Bold"/>
                  <a:ea typeface="Codec Pro Ultra-Bold"/>
                  <a:cs typeface="Codec Pro Ultra-Bold"/>
                  <a:sym typeface="Codec Pro Ultra-Bold"/>
                </a:rPr>
                <a:t>PHONE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449526"/>
              <a:ext cx="8077200" cy="5207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880"/>
                </a:lnSpc>
              </a:pPr>
              <a:r>
                <a:rPr lang="en-US" sz="2400">
                  <a:solidFill>
                    <a:srgbClr val="003366"/>
                  </a:solidFill>
                  <a:latin typeface="Codec Pro"/>
                  <a:ea typeface="Codec Pro"/>
                  <a:cs typeface="Codec Pro"/>
                  <a:sym typeface="Codec Pro"/>
                </a:rPr>
                <a:t>123-456-7890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8991600" y="7997244"/>
            <a:ext cx="6057900" cy="727670"/>
            <a:chOff x="0" y="0"/>
            <a:chExt cx="8077200" cy="970226"/>
          </a:xfrm>
        </p:grpSpPr>
        <p:sp>
          <p:nvSpPr>
            <p:cNvPr name="TextBox 15" id="15"/>
            <p:cNvSpPr txBox="true"/>
            <p:nvPr/>
          </p:nvSpPr>
          <p:spPr>
            <a:xfrm rot="0">
              <a:off x="0" y="-38100"/>
              <a:ext cx="8077200" cy="5207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880"/>
                </a:lnSpc>
                <a:spcBef>
                  <a:spcPct val="0"/>
                </a:spcBef>
              </a:pPr>
              <a:r>
                <a:rPr lang="en-US" b="true" sz="2400" strike="noStrike" u="none">
                  <a:solidFill>
                    <a:srgbClr val="003366"/>
                  </a:solidFill>
                  <a:latin typeface="Codec Pro Ultra-Bold"/>
                  <a:ea typeface="Codec Pro Ultra-Bold"/>
                  <a:cs typeface="Codec Pro Ultra-Bold"/>
                  <a:sym typeface="Codec Pro Ultra-Bold"/>
                </a:rPr>
                <a:t>SOCIAL MEDIA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449526"/>
              <a:ext cx="8077200" cy="5207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880"/>
                </a:lnSpc>
              </a:pPr>
              <a:r>
                <a:rPr lang="en-US" sz="2400">
                  <a:solidFill>
                    <a:srgbClr val="003366"/>
                  </a:solidFill>
                  <a:latin typeface="Codec Pro"/>
                  <a:ea typeface="Codec Pro"/>
                  <a:cs typeface="Codec Pro"/>
                  <a:sym typeface="Codec Pro"/>
                </a:rPr>
                <a:t>@reallygreatsite</a:t>
              </a: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5400000">
            <a:off x="727580" y="2266950"/>
            <a:ext cx="7158835" cy="5753100"/>
          </a:xfrm>
          <a:custGeom>
            <a:avLst/>
            <a:gdLst/>
            <a:ahLst/>
            <a:cxnLst/>
            <a:rect r="r" b="b" t="t" l="l"/>
            <a:pathLst>
              <a:path h="5753100" w="7158835">
                <a:moveTo>
                  <a:pt x="0" y="0"/>
                </a:moveTo>
                <a:lnTo>
                  <a:pt x="7158835" y="0"/>
                </a:lnTo>
                <a:lnTo>
                  <a:pt x="7158835" y="5753100"/>
                </a:lnTo>
                <a:lnTo>
                  <a:pt x="0" y="57531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992237" y="2027932"/>
            <a:ext cx="16303526" cy="17764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>
                <a:solidFill>
                  <a:srgbClr val="312F2B"/>
                </a:solidFill>
                <a:latin typeface="Arimo"/>
                <a:ea typeface="Arimo"/>
                <a:cs typeface="Arimo"/>
                <a:sym typeface="Arimo"/>
              </a:rPr>
              <a:t>Traffic Sign Recognition Based on HOG Feature and SVM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92237" y="4328815"/>
            <a:ext cx="16303526" cy="4238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b="true">
                <a:solidFill>
                  <a:srgbClr val="272525"/>
                </a:solidFill>
                <a:latin typeface="Lato Bold"/>
                <a:ea typeface="Lato Bold"/>
                <a:cs typeface="Lato Bold"/>
                <a:sym typeface="Lato Bold"/>
              </a:rPr>
              <a:t>Authors:</a:t>
            </a:r>
            <a:r>
              <a:rPr lang="en-US" sz="2187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 Jialin Tang, Qinglang Su, Chenyu Lin*, Yangjun Wen, Binghua Su, Juqing Yang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92237" y="5101381"/>
            <a:ext cx="16303526" cy="4238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b="true">
                <a:solidFill>
                  <a:srgbClr val="272525"/>
                </a:solidFill>
                <a:latin typeface="Lato Bold"/>
                <a:ea typeface="Lato Bold"/>
                <a:cs typeface="Lato Bold"/>
                <a:sym typeface="Lato Bold"/>
              </a:rPr>
              <a:t>Venue:</a:t>
            </a:r>
            <a:r>
              <a:rPr lang="en-US" sz="2187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2187" i="true">
                <a:solidFill>
                  <a:srgbClr val="272525"/>
                </a:solidFill>
                <a:latin typeface="Lato Italics"/>
                <a:ea typeface="Lato Italics"/>
                <a:cs typeface="Lato Italics"/>
                <a:sym typeface="Lato Italics"/>
              </a:rPr>
              <a:t>EITCE '20: Proceedings of the 2020 4th International Conference on Electronic Information Technology and Computer Engineering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92238" y="6327576"/>
            <a:ext cx="16303526" cy="548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b="true">
                <a:solidFill>
                  <a:srgbClr val="272525"/>
                </a:solidFill>
                <a:latin typeface="Lato Bold"/>
                <a:ea typeface="Lato Bold"/>
                <a:cs typeface="Lato Bold"/>
                <a:sym typeface="Lato Bold"/>
              </a:rPr>
              <a:t>Presented By: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92237" y="7100144"/>
            <a:ext cx="16303526" cy="4238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9902" indent="-164951" lvl="1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Tejas Deshmukh (230150027)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92237" y="7652891"/>
            <a:ext cx="16303526" cy="4238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9902" indent="-164951" lvl="1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Aryan Gupta (230150003)</a:t>
            </a:r>
          </a:p>
        </p:txBody>
      </p:sp>
    </p:spTree>
  </p:cSld>
  <p:clrMapOvr>
    <a:masterClrMapping/>
  </p:clrMapOvr>
  <p:transition spd="fast">
    <p:fade/>
  </p:transition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992237" y="1215629"/>
            <a:ext cx="7088237" cy="9001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>
                <a:solidFill>
                  <a:srgbClr val="312F2B"/>
                </a:solidFill>
                <a:latin typeface="Arimo"/>
                <a:ea typeface="Arimo"/>
                <a:cs typeface="Arimo"/>
                <a:sym typeface="Arimo"/>
              </a:rPr>
              <a:t>Introduction 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973188" y="2706737"/>
            <a:ext cx="8048030" cy="2655243"/>
            <a:chOff x="0" y="0"/>
            <a:chExt cx="10730707" cy="354032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25400" y="25400"/>
              <a:ext cx="10679811" cy="3489452"/>
            </a:xfrm>
            <a:custGeom>
              <a:avLst/>
              <a:gdLst/>
              <a:ahLst/>
              <a:cxnLst/>
              <a:rect r="r" b="b" t="t" l="l"/>
              <a:pathLst>
                <a:path h="3489452" w="10679811">
                  <a:moveTo>
                    <a:pt x="0" y="158750"/>
                  </a:moveTo>
                  <a:cubicBezTo>
                    <a:pt x="0" y="71120"/>
                    <a:pt x="71755" y="0"/>
                    <a:pt x="160274" y="0"/>
                  </a:cubicBezTo>
                  <a:lnTo>
                    <a:pt x="10519537" y="0"/>
                  </a:lnTo>
                  <a:cubicBezTo>
                    <a:pt x="10608056" y="0"/>
                    <a:pt x="10679811" y="71120"/>
                    <a:pt x="10679811" y="158750"/>
                  </a:cubicBezTo>
                  <a:lnTo>
                    <a:pt x="10679811" y="3330702"/>
                  </a:lnTo>
                  <a:cubicBezTo>
                    <a:pt x="10679811" y="3418332"/>
                    <a:pt x="10608056" y="3489452"/>
                    <a:pt x="10519537" y="3489452"/>
                  </a:cubicBezTo>
                  <a:lnTo>
                    <a:pt x="160274" y="3489452"/>
                  </a:lnTo>
                  <a:cubicBezTo>
                    <a:pt x="71755" y="3489452"/>
                    <a:pt x="0" y="3418332"/>
                    <a:pt x="0" y="3330702"/>
                  </a:cubicBez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0730611" cy="3540379"/>
            </a:xfrm>
            <a:custGeom>
              <a:avLst/>
              <a:gdLst/>
              <a:ahLst/>
              <a:cxnLst/>
              <a:rect r="r" b="b" t="t" l="l"/>
              <a:pathLst>
                <a:path h="3540379" w="10730611">
                  <a:moveTo>
                    <a:pt x="0" y="184150"/>
                  </a:moveTo>
                  <a:cubicBezTo>
                    <a:pt x="0" y="82169"/>
                    <a:pt x="83439" y="0"/>
                    <a:pt x="185674" y="0"/>
                  </a:cubicBezTo>
                  <a:lnTo>
                    <a:pt x="10544937" y="0"/>
                  </a:lnTo>
                  <a:lnTo>
                    <a:pt x="10544937" y="25400"/>
                  </a:lnTo>
                  <a:lnTo>
                    <a:pt x="10544937" y="0"/>
                  </a:lnTo>
                  <a:cubicBezTo>
                    <a:pt x="10647299" y="0"/>
                    <a:pt x="10730611" y="82169"/>
                    <a:pt x="10730611" y="184150"/>
                  </a:cubicBezTo>
                  <a:lnTo>
                    <a:pt x="10705211" y="184150"/>
                  </a:lnTo>
                  <a:lnTo>
                    <a:pt x="10730611" y="184150"/>
                  </a:lnTo>
                  <a:lnTo>
                    <a:pt x="10730611" y="3356102"/>
                  </a:lnTo>
                  <a:lnTo>
                    <a:pt x="10705211" y="3356102"/>
                  </a:lnTo>
                  <a:lnTo>
                    <a:pt x="10730611" y="3356102"/>
                  </a:lnTo>
                  <a:cubicBezTo>
                    <a:pt x="10730611" y="3458083"/>
                    <a:pt x="10647172" y="3540252"/>
                    <a:pt x="10544937" y="3540252"/>
                  </a:cubicBezTo>
                  <a:lnTo>
                    <a:pt x="10544937" y="3514852"/>
                  </a:lnTo>
                  <a:lnTo>
                    <a:pt x="10544937" y="3540252"/>
                  </a:lnTo>
                  <a:lnTo>
                    <a:pt x="185674" y="3540252"/>
                  </a:lnTo>
                  <a:lnTo>
                    <a:pt x="185674" y="3514852"/>
                  </a:lnTo>
                  <a:lnTo>
                    <a:pt x="185674" y="3540252"/>
                  </a:lnTo>
                  <a:cubicBezTo>
                    <a:pt x="83439" y="3540379"/>
                    <a:pt x="0" y="3458083"/>
                    <a:pt x="0" y="3356102"/>
                  </a:cubicBezTo>
                  <a:lnTo>
                    <a:pt x="0" y="184150"/>
                  </a:lnTo>
                  <a:lnTo>
                    <a:pt x="25400" y="184150"/>
                  </a:lnTo>
                  <a:lnTo>
                    <a:pt x="0" y="184150"/>
                  </a:lnTo>
                  <a:moveTo>
                    <a:pt x="50800" y="184150"/>
                  </a:moveTo>
                  <a:lnTo>
                    <a:pt x="50800" y="3356102"/>
                  </a:lnTo>
                  <a:lnTo>
                    <a:pt x="25400" y="3356102"/>
                  </a:lnTo>
                  <a:lnTo>
                    <a:pt x="50800" y="3356102"/>
                  </a:lnTo>
                  <a:cubicBezTo>
                    <a:pt x="50800" y="3429508"/>
                    <a:pt x="110998" y="3489452"/>
                    <a:pt x="185674" y="3489452"/>
                  </a:cubicBezTo>
                  <a:lnTo>
                    <a:pt x="10544937" y="3489452"/>
                  </a:lnTo>
                  <a:cubicBezTo>
                    <a:pt x="10619740" y="3489452"/>
                    <a:pt x="10679811" y="3429508"/>
                    <a:pt x="10679811" y="3356102"/>
                  </a:cubicBezTo>
                  <a:lnTo>
                    <a:pt x="10679811" y="184150"/>
                  </a:lnTo>
                  <a:cubicBezTo>
                    <a:pt x="10679811" y="110744"/>
                    <a:pt x="10619613" y="50800"/>
                    <a:pt x="10544937" y="50800"/>
                  </a:cubicBezTo>
                  <a:lnTo>
                    <a:pt x="185674" y="50800"/>
                  </a:lnTo>
                  <a:lnTo>
                    <a:pt x="185674" y="25400"/>
                  </a:lnTo>
                  <a:lnTo>
                    <a:pt x="185674" y="50800"/>
                  </a:lnTo>
                  <a:cubicBezTo>
                    <a:pt x="110998" y="50800"/>
                    <a:pt x="50800" y="110744"/>
                    <a:pt x="50800" y="184150"/>
                  </a:cubicBezTo>
                  <a:close/>
                </a:path>
              </a:pathLst>
            </a:custGeom>
            <a:solidFill>
              <a:srgbClr val="CECEC9"/>
            </a:solid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1313855" y="3009305"/>
            <a:ext cx="7101880" cy="8778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272525"/>
                </a:solidFill>
                <a:latin typeface="Arimo"/>
                <a:ea typeface="Arimo"/>
                <a:cs typeface="Arimo"/>
                <a:sym typeface="Arimo"/>
              </a:rPr>
              <a:t>Traffic Sign Recognition in Autonomous Driving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13855" y="4008090"/>
            <a:ext cx="7366695" cy="10025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Traffic Sign Recognition (TSR) is a key technology in </a:t>
            </a:r>
            <a:r>
              <a:rPr lang="en-US" sz="2187" b="true">
                <a:solidFill>
                  <a:srgbClr val="272525"/>
                </a:solidFill>
                <a:latin typeface="Lato Bold"/>
                <a:ea typeface="Lato Bold"/>
                <a:cs typeface="Lato Bold"/>
                <a:sym typeface="Lato Bold"/>
              </a:rPr>
              <a:t>unmanned driving systems</a:t>
            </a:r>
            <a:r>
              <a:rPr lang="en-US" sz="2187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.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9266635" y="2706737"/>
            <a:ext cx="8048179" cy="2655243"/>
            <a:chOff x="0" y="0"/>
            <a:chExt cx="10730905" cy="354032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25400" y="25400"/>
              <a:ext cx="10680065" cy="3489452"/>
            </a:xfrm>
            <a:custGeom>
              <a:avLst/>
              <a:gdLst/>
              <a:ahLst/>
              <a:cxnLst/>
              <a:rect r="r" b="b" t="t" l="l"/>
              <a:pathLst>
                <a:path h="3489452" w="10680065">
                  <a:moveTo>
                    <a:pt x="0" y="158750"/>
                  </a:moveTo>
                  <a:cubicBezTo>
                    <a:pt x="0" y="71120"/>
                    <a:pt x="71755" y="0"/>
                    <a:pt x="160274" y="0"/>
                  </a:cubicBezTo>
                  <a:lnTo>
                    <a:pt x="10519791" y="0"/>
                  </a:lnTo>
                  <a:cubicBezTo>
                    <a:pt x="10608310" y="0"/>
                    <a:pt x="10680065" y="71120"/>
                    <a:pt x="10680065" y="158750"/>
                  </a:cubicBezTo>
                  <a:lnTo>
                    <a:pt x="10680065" y="3330702"/>
                  </a:lnTo>
                  <a:cubicBezTo>
                    <a:pt x="10680065" y="3418332"/>
                    <a:pt x="10608310" y="3489452"/>
                    <a:pt x="10519791" y="3489452"/>
                  </a:cubicBezTo>
                  <a:lnTo>
                    <a:pt x="160274" y="3489452"/>
                  </a:lnTo>
                  <a:cubicBezTo>
                    <a:pt x="71755" y="3489452"/>
                    <a:pt x="0" y="3418332"/>
                    <a:pt x="0" y="3330702"/>
                  </a:cubicBez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0730865" cy="3540379"/>
            </a:xfrm>
            <a:custGeom>
              <a:avLst/>
              <a:gdLst/>
              <a:ahLst/>
              <a:cxnLst/>
              <a:rect r="r" b="b" t="t" l="l"/>
              <a:pathLst>
                <a:path h="3540379" w="10730865">
                  <a:moveTo>
                    <a:pt x="0" y="184150"/>
                  </a:moveTo>
                  <a:cubicBezTo>
                    <a:pt x="0" y="82169"/>
                    <a:pt x="83439" y="0"/>
                    <a:pt x="185674" y="0"/>
                  </a:cubicBezTo>
                  <a:lnTo>
                    <a:pt x="10545191" y="0"/>
                  </a:lnTo>
                  <a:lnTo>
                    <a:pt x="10545191" y="25400"/>
                  </a:lnTo>
                  <a:lnTo>
                    <a:pt x="10545191" y="0"/>
                  </a:lnTo>
                  <a:cubicBezTo>
                    <a:pt x="10647553" y="0"/>
                    <a:pt x="10730865" y="82169"/>
                    <a:pt x="10730865" y="184150"/>
                  </a:cubicBezTo>
                  <a:lnTo>
                    <a:pt x="10705465" y="184150"/>
                  </a:lnTo>
                  <a:lnTo>
                    <a:pt x="10730865" y="184150"/>
                  </a:lnTo>
                  <a:lnTo>
                    <a:pt x="10730865" y="3356102"/>
                  </a:lnTo>
                  <a:lnTo>
                    <a:pt x="10705465" y="3356102"/>
                  </a:lnTo>
                  <a:lnTo>
                    <a:pt x="10730865" y="3356102"/>
                  </a:lnTo>
                  <a:cubicBezTo>
                    <a:pt x="10730865" y="3458083"/>
                    <a:pt x="10647426" y="3540252"/>
                    <a:pt x="10545191" y="3540252"/>
                  </a:cubicBezTo>
                  <a:lnTo>
                    <a:pt x="10545191" y="3514852"/>
                  </a:lnTo>
                  <a:lnTo>
                    <a:pt x="10545191" y="3540252"/>
                  </a:lnTo>
                  <a:lnTo>
                    <a:pt x="185674" y="3540252"/>
                  </a:lnTo>
                  <a:lnTo>
                    <a:pt x="185674" y="3514852"/>
                  </a:lnTo>
                  <a:lnTo>
                    <a:pt x="185674" y="3540252"/>
                  </a:lnTo>
                  <a:cubicBezTo>
                    <a:pt x="83439" y="3540379"/>
                    <a:pt x="0" y="3458083"/>
                    <a:pt x="0" y="3356102"/>
                  </a:cubicBezTo>
                  <a:lnTo>
                    <a:pt x="0" y="184150"/>
                  </a:lnTo>
                  <a:lnTo>
                    <a:pt x="25400" y="184150"/>
                  </a:lnTo>
                  <a:lnTo>
                    <a:pt x="0" y="184150"/>
                  </a:lnTo>
                  <a:moveTo>
                    <a:pt x="50800" y="184150"/>
                  </a:moveTo>
                  <a:lnTo>
                    <a:pt x="50800" y="3356102"/>
                  </a:lnTo>
                  <a:lnTo>
                    <a:pt x="25400" y="3356102"/>
                  </a:lnTo>
                  <a:lnTo>
                    <a:pt x="50800" y="3356102"/>
                  </a:lnTo>
                  <a:cubicBezTo>
                    <a:pt x="50800" y="3429508"/>
                    <a:pt x="110998" y="3489452"/>
                    <a:pt x="185674" y="3489452"/>
                  </a:cubicBezTo>
                  <a:lnTo>
                    <a:pt x="10545191" y="3489452"/>
                  </a:lnTo>
                  <a:cubicBezTo>
                    <a:pt x="10619994" y="3489452"/>
                    <a:pt x="10680065" y="3429508"/>
                    <a:pt x="10680065" y="3356102"/>
                  </a:cubicBezTo>
                  <a:lnTo>
                    <a:pt x="10680065" y="184150"/>
                  </a:lnTo>
                  <a:cubicBezTo>
                    <a:pt x="10680065" y="110744"/>
                    <a:pt x="10619867" y="50800"/>
                    <a:pt x="10545191" y="50800"/>
                  </a:cubicBezTo>
                  <a:lnTo>
                    <a:pt x="185674" y="50800"/>
                  </a:lnTo>
                  <a:lnTo>
                    <a:pt x="185674" y="25400"/>
                  </a:lnTo>
                  <a:lnTo>
                    <a:pt x="185674" y="50800"/>
                  </a:lnTo>
                  <a:cubicBezTo>
                    <a:pt x="110998" y="50800"/>
                    <a:pt x="50800" y="110744"/>
                    <a:pt x="50800" y="184150"/>
                  </a:cubicBezTo>
                  <a:close/>
                </a:path>
              </a:pathLst>
            </a:custGeom>
            <a:solidFill>
              <a:srgbClr val="CECEC9"/>
            </a:solid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9607302" y="3009305"/>
            <a:ext cx="3544044" cy="481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272525"/>
                </a:solidFill>
                <a:latin typeface="Arimo"/>
                <a:ea typeface="Arimo"/>
                <a:cs typeface="Arimo"/>
                <a:sym typeface="Arimo"/>
              </a:rPr>
              <a:t>Dataset &amp; Detection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607302" y="3565177"/>
            <a:ext cx="7366844" cy="1456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The paper uses the </a:t>
            </a:r>
            <a:r>
              <a:rPr lang="en-US" sz="2187" b="true">
                <a:solidFill>
                  <a:srgbClr val="272525"/>
                </a:solidFill>
                <a:latin typeface="Lato Bold"/>
                <a:ea typeface="Lato Bold"/>
                <a:cs typeface="Lato Bold"/>
                <a:sym typeface="Lato Bold"/>
              </a:rPr>
              <a:t>TT100K traffic sign dataset</a:t>
            </a:r>
            <a:r>
              <a:rPr lang="en-US" sz="2187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 for intelligent detection and recognition of </a:t>
            </a:r>
            <a:r>
              <a:rPr lang="en-US" sz="2187" b="true">
                <a:solidFill>
                  <a:srgbClr val="272525"/>
                </a:solidFill>
                <a:latin typeface="Lato Bold"/>
                <a:ea typeface="Lato Bold"/>
                <a:cs typeface="Lato Bold"/>
                <a:sym typeface="Lato Bold"/>
              </a:rPr>
              <a:t>multi-category road signs</a:t>
            </a:r>
            <a:r>
              <a:rPr lang="en-US" sz="2187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92238" y="5730031"/>
            <a:ext cx="4252912" cy="5697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25"/>
              </a:lnSpc>
            </a:pPr>
            <a:r>
              <a:rPr lang="en-US" sz="3312">
                <a:solidFill>
                  <a:srgbClr val="312F2B"/>
                </a:solidFill>
                <a:latin typeface="Arimo"/>
                <a:ea typeface="Arimo"/>
                <a:cs typeface="Arimo"/>
                <a:sym typeface="Arimo"/>
              </a:rPr>
              <a:t>Image Enhancement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92238" y="6629697"/>
            <a:ext cx="16303526" cy="548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Applied YUV color space and </a:t>
            </a:r>
            <a:r>
              <a:rPr lang="en-US" sz="2187" b="true">
                <a:solidFill>
                  <a:srgbClr val="272525"/>
                </a:solidFill>
                <a:latin typeface="Lato Bold"/>
                <a:ea typeface="Lato Bold"/>
                <a:cs typeface="Lato Bold"/>
                <a:sym typeface="Lato Bold"/>
              </a:rPr>
              <a:t>histogram equalization</a:t>
            </a:r>
            <a:r>
              <a:rPr lang="en-US" sz="2187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 to fix blurry or low-brightness images.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92238" y="7565677"/>
            <a:ext cx="4252912" cy="5697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25"/>
              </a:lnSpc>
            </a:pPr>
            <a:r>
              <a:rPr lang="en-US" sz="3312">
                <a:solidFill>
                  <a:srgbClr val="312F2B"/>
                </a:solidFill>
                <a:latin typeface="Arimo"/>
                <a:ea typeface="Arimo"/>
                <a:cs typeface="Arimo"/>
                <a:sym typeface="Arimo"/>
              </a:rPr>
              <a:t>Sign Localization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92238" y="8465344"/>
            <a:ext cx="16303526" cy="548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Used </a:t>
            </a:r>
            <a:r>
              <a:rPr lang="en-US" sz="2187" b="true">
                <a:solidFill>
                  <a:srgbClr val="272525"/>
                </a:solidFill>
                <a:latin typeface="Lato Bold"/>
                <a:ea typeface="Lato Bold"/>
                <a:cs typeface="Lato Bold"/>
                <a:sym typeface="Lato Bold"/>
              </a:rPr>
              <a:t>Hough Transformation</a:t>
            </a:r>
            <a:r>
              <a:rPr lang="en-US" sz="2187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 to detect traffic sign regions based on spatial features.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6394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66750" y="666750"/>
            <a:ext cx="16954500" cy="8953500"/>
            <a:chOff x="0" y="0"/>
            <a:chExt cx="5734099" cy="302812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2700" y="12700"/>
              <a:ext cx="5669329" cy="2959540"/>
            </a:xfrm>
            <a:custGeom>
              <a:avLst/>
              <a:gdLst/>
              <a:ahLst/>
              <a:cxnLst/>
              <a:rect r="r" b="b" t="t" l="l"/>
              <a:pathLst>
                <a:path h="2959540" w="5669329">
                  <a:moveTo>
                    <a:pt x="146050" y="2959540"/>
                  </a:moveTo>
                  <a:lnTo>
                    <a:pt x="5523279" y="2959540"/>
                  </a:lnTo>
                  <a:cubicBezTo>
                    <a:pt x="5603289" y="2959540"/>
                    <a:pt x="5669329" y="2893500"/>
                    <a:pt x="5669329" y="2813490"/>
                  </a:cubicBezTo>
                  <a:lnTo>
                    <a:pt x="5669329" y="146050"/>
                  </a:lnTo>
                  <a:cubicBezTo>
                    <a:pt x="5669329" y="66040"/>
                    <a:pt x="5603289" y="0"/>
                    <a:pt x="5523279" y="0"/>
                  </a:cubicBezTo>
                  <a:lnTo>
                    <a:pt x="146050" y="0"/>
                  </a:lnTo>
                  <a:cubicBezTo>
                    <a:pt x="66040" y="0"/>
                    <a:pt x="0" y="66040"/>
                    <a:pt x="0" y="146050"/>
                  </a:cubicBezTo>
                  <a:lnTo>
                    <a:pt x="0" y="2813490"/>
                  </a:lnTo>
                  <a:cubicBezTo>
                    <a:pt x="0" y="2894770"/>
                    <a:pt x="66040" y="2959540"/>
                    <a:pt x="146050" y="295954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734099" cy="3028120"/>
            </a:xfrm>
            <a:custGeom>
              <a:avLst/>
              <a:gdLst/>
              <a:ahLst/>
              <a:cxnLst/>
              <a:rect r="r" b="b" t="t" l="l"/>
              <a:pathLst>
                <a:path h="3028120" w="5734099">
                  <a:moveTo>
                    <a:pt x="5670599" y="74930"/>
                  </a:moveTo>
                  <a:cubicBezTo>
                    <a:pt x="5642659" y="30480"/>
                    <a:pt x="5593129" y="0"/>
                    <a:pt x="5535979" y="0"/>
                  </a:cubicBezTo>
                  <a:lnTo>
                    <a:pt x="158750" y="0"/>
                  </a:lnTo>
                  <a:cubicBezTo>
                    <a:pt x="71120" y="0"/>
                    <a:pt x="0" y="71120"/>
                    <a:pt x="0" y="158750"/>
                  </a:cubicBezTo>
                  <a:lnTo>
                    <a:pt x="0" y="2826190"/>
                  </a:lnTo>
                  <a:cubicBezTo>
                    <a:pt x="0" y="2878260"/>
                    <a:pt x="25400" y="2923980"/>
                    <a:pt x="63500" y="2953190"/>
                  </a:cubicBezTo>
                  <a:cubicBezTo>
                    <a:pt x="91440" y="2997640"/>
                    <a:pt x="140970" y="3028120"/>
                    <a:pt x="216920" y="3028120"/>
                  </a:cubicBezTo>
                  <a:lnTo>
                    <a:pt x="5575349" y="3028120"/>
                  </a:lnTo>
                  <a:cubicBezTo>
                    <a:pt x="5662979" y="3028120"/>
                    <a:pt x="5734099" y="2957000"/>
                    <a:pt x="5734099" y="2869370"/>
                  </a:cubicBezTo>
                  <a:lnTo>
                    <a:pt x="5734099" y="208926"/>
                  </a:lnTo>
                  <a:cubicBezTo>
                    <a:pt x="5734099" y="149860"/>
                    <a:pt x="5708699" y="104140"/>
                    <a:pt x="5670599" y="74930"/>
                  </a:cubicBezTo>
                  <a:close/>
                  <a:moveTo>
                    <a:pt x="12700" y="2826190"/>
                  </a:moveTo>
                  <a:lnTo>
                    <a:pt x="12700" y="158750"/>
                  </a:lnTo>
                  <a:cubicBezTo>
                    <a:pt x="12700" y="78740"/>
                    <a:pt x="78740" y="12700"/>
                    <a:pt x="158750" y="12700"/>
                  </a:cubicBezTo>
                  <a:lnTo>
                    <a:pt x="5535979" y="12700"/>
                  </a:lnTo>
                  <a:cubicBezTo>
                    <a:pt x="5615989" y="12700"/>
                    <a:pt x="5682029" y="78740"/>
                    <a:pt x="5682029" y="158750"/>
                  </a:cubicBezTo>
                  <a:lnTo>
                    <a:pt x="5682029" y="2826190"/>
                  </a:lnTo>
                  <a:cubicBezTo>
                    <a:pt x="5682029" y="2906200"/>
                    <a:pt x="5615989" y="2972240"/>
                    <a:pt x="5535979" y="2972240"/>
                  </a:cubicBezTo>
                  <a:lnTo>
                    <a:pt x="158750" y="2972240"/>
                  </a:lnTo>
                  <a:cubicBezTo>
                    <a:pt x="78740" y="2972240"/>
                    <a:pt x="12700" y="2907470"/>
                    <a:pt x="12700" y="2826190"/>
                  </a:cubicBezTo>
                  <a:close/>
                </a:path>
              </a:pathLst>
            </a:custGeom>
            <a:solidFill>
              <a:srgbClr val="003366"/>
            </a:solid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028700" y="2719927"/>
            <a:ext cx="4284139" cy="6322560"/>
          </a:xfrm>
          <a:custGeom>
            <a:avLst/>
            <a:gdLst/>
            <a:ahLst/>
            <a:cxnLst/>
            <a:rect r="r" b="b" t="t" l="l"/>
            <a:pathLst>
              <a:path h="6322560" w="4284139">
                <a:moveTo>
                  <a:pt x="0" y="0"/>
                </a:moveTo>
                <a:lnTo>
                  <a:pt x="4284139" y="0"/>
                </a:lnTo>
                <a:lnTo>
                  <a:pt x="4284139" y="6322561"/>
                </a:lnTo>
                <a:lnTo>
                  <a:pt x="0" y="63225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142496" y="1145577"/>
            <a:ext cx="16003007" cy="1228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120"/>
              </a:lnSpc>
              <a:spcBef>
                <a:spcPct val="0"/>
              </a:spcBef>
            </a:pPr>
            <a:r>
              <a:rPr lang="en-US" b="true" sz="7600" spc="-190">
                <a:solidFill>
                  <a:srgbClr val="E63946"/>
                </a:solidFill>
                <a:latin typeface="Gatwick Bold"/>
                <a:ea typeface="Gatwick Bold"/>
                <a:cs typeface="Gatwick Bold"/>
                <a:sym typeface="Gatwick Bold"/>
              </a:rPr>
              <a:t>Introduction - Pipeline Flow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925562" y="2674716"/>
            <a:ext cx="11524546" cy="10648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9" indent="-302260" lvl="1">
              <a:lnSpc>
                <a:spcPts val="4199"/>
              </a:lnSpc>
              <a:buFont typeface="Arial"/>
              <a:buChar char="•"/>
            </a:pPr>
            <a:r>
              <a:rPr lang="en-US" sz="2799">
                <a:solidFill>
                  <a:srgbClr val="003366"/>
                </a:solidFill>
                <a:latin typeface="Codec Pro"/>
                <a:ea typeface="Codec Pro"/>
                <a:cs typeface="Codec Pro"/>
                <a:sym typeface="Codec Pro"/>
              </a:rPr>
              <a:t>Boost contrast and nor</a:t>
            </a:r>
            <a:r>
              <a:rPr lang="en-US" sz="2799">
                <a:solidFill>
                  <a:srgbClr val="003366"/>
                </a:solidFill>
                <a:latin typeface="Codec Pro"/>
                <a:ea typeface="Codec Pro"/>
                <a:cs typeface="Codec Pro"/>
                <a:sym typeface="Codec Pro"/>
              </a:rPr>
              <a:t>malize lighting (RGB→YUV + adaptive histogram equalization) for clearer sign appearance.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768839" y="2836642"/>
            <a:ext cx="2251926" cy="9029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3450"/>
              </a:lnSpc>
              <a:spcBef>
                <a:spcPct val="0"/>
              </a:spcBef>
            </a:pPr>
            <a:r>
              <a:rPr lang="en-US" b="true" sz="2300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Image enhance</a:t>
            </a:r>
            <a:r>
              <a:rPr lang="en-US" b="true" sz="2300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ment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768839" y="4062461"/>
            <a:ext cx="2251926" cy="9029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3450"/>
              </a:lnSpc>
              <a:spcBef>
                <a:spcPct val="0"/>
              </a:spcBef>
            </a:pPr>
            <a:r>
              <a:rPr lang="en-US" b="true" sz="2300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Color</a:t>
            </a:r>
            <a:r>
              <a:rPr lang="en-US" b="true" sz="2300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 seg</a:t>
            </a:r>
            <a:r>
              <a:rPr lang="en-US" b="true" sz="2300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mentation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768839" y="5432156"/>
            <a:ext cx="2251926" cy="9029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3450"/>
              </a:lnSpc>
              <a:spcBef>
                <a:spcPct val="0"/>
              </a:spcBef>
            </a:pPr>
            <a:r>
              <a:rPr lang="en-US" b="true" sz="2300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Si</a:t>
            </a:r>
            <a:r>
              <a:rPr lang="en-US" b="true" sz="2300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g</a:t>
            </a:r>
            <a:r>
              <a:rPr lang="en-US" b="true" sz="2300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n localization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768839" y="6658976"/>
            <a:ext cx="2251926" cy="9029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3450"/>
              </a:lnSpc>
              <a:spcBef>
                <a:spcPct val="0"/>
              </a:spcBef>
            </a:pPr>
            <a:r>
              <a:rPr lang="en-US" b="true" sz="2300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HOG Feature</a:t>
            </a:r>
            <a:r>
              <a:rPr lang="en-US" b="true" sz="2300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 extraction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768839" y="8028670"/>
            <a:ext cx="2251926" cy="9029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3450"/>
              </a:lnSpc>
              <a:spcBef>
                <a:spcPct val="0"/>
              </a:spcBef>
            </a:pPr>
            <a:r>
              <a:rPr lang="en-US" b="true" sz="2300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SVM</a:t>
            </a:r>
            <a:r>
              <a:rPr lang="en-US" b="true" sz="2300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 classification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925562" y="4044411"/>
            <a:ext cx="11524546" cy="10648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9" indent="-302260" lvl="1">
              <a:lnSpc>
                <a:spcPts val="4199"/>
              </a:lnSpc>
              <a:buFont typeface="Arial"/>
              <a:buChar char="•"/>
            </a:pPr>
            <a:r>
              <a:rPr lang="en-US" sz="2799">
                <a:solidFill>
                  <a:srgbClr val="003366"/>
                </a:solidFill>
                <a:latin typeface="Codec Pro"/>
                <a:ea typeface="Codec Pro"/>
                <a:cs typeface="Codec Pro"/>
                <a:sym typeface="Codec Pro"/>
              </a:rPr>
              <a:t>Convert to HSV and thresho</a:t>
            </a:r>
            <a:r>
              <a:rPr lang="en-US" sz="2799">
                <a:solidFill>
                  <a:srgbClr val="003366"/>
                </a:solidFill>
                <a:latin typeface="Codec Pro"/>
                <a:ea typeface="Codec Pro"/>
                <a:cs typeface="Codec Pro"/>
                <a:sym typeface="Codec Pro"/>
              </a:rPr>
              <a:t>ld hue ranges to isolate red/blue/yellow candidate regions.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925562" y="5270230"/>
            <a:ext cx="11524546" cy="10648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9" indent="-302260" lvl="1">
              <a:lnSpc>
                <a:spcPts val="4199"/>
              </a:lnSpc>
              <a:buFont typeface="Arial"/>
              <a:buChar char="•"/>
            </a:pPr>
            <a:r>
              <a:rPr lang="en-US" sz="2799">
                <a:solidFill>
                  <a:srgbClr val="003366"/>
                </a:solidFill>
                <a:latin typeface="Codec Pro"/>
                <a:ea typeface="Codec Pro"/>
                <a:cs typeface="Codec Pro"/>
                <a:sym typeface="Codec Pro"/>
              </a:rPr>
              <a:t>Find s</a:t>
            </a:r>
            <a:r>
              <a:rPr lang="en-US" sz="2799">
                <a:solidFill>
                  <a:srgbClr val="003366"/>
                </a:solidFill>
                <a:latin typeface="Codec Pro"/>
                <a:ea typeface="Codec Pro"/>
                <a:cs typeface="Codec Pro"/>
                <a:sym typeface="Codec Pro"/>
              </a:rPr>
              <a:t>ign candidates with Hough circle detection and contour/polygon analysis (tri/quad detection).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4925562" y="6573250"/>
            <a:ext cx="11524546" cy="10648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9" indent="-302260" lvl="1">
              <a:lnSpc>
                <a:spcPts val="4199"/>
              </a:lnSpc>
              <a:buFont typeface="Arial"/>
              <a:buChar char="•"/>
            </a:pPr>
            <a:r>
              <a:rPr lang="en-US" sz="2799">
                <a:solidFill>
                  <a:srgbClr val="003366"/>
                </a:solidFill>
                <a:latin typeface="Codec Pro"/>
                <a:ea typeface="Codec Pro"/>
                <a:cs typeface="Codec Pro"/>
                <a:sym typeface="Codec Pro"/>
              </a:rPr>
              <a:t>Compute gradient-or</a:t>
            </a:r>
            <a:r>
              <a:rPr lang="en-US" sz="2799">
                <a:solidFill>
                  <a:srgbClr val="003366"/>
                </a:solidFill>
                <a:latin typeface="Codec Pro"/>
                <a:ea typeface="Codec Pro"/>
                <a:cs typeface="Codec Pro"/>
                <a:sym typeface="Codec Pro"/>
              </a:rPr>
              <a:t>ientation histograms on normalized patches (e.g., 64×64, 8×8 cells) to form robust descriptors.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4925562" y="7800070"/>
            <a:ext cx="11524546" cy="10648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9" indent="-302260" lvl="1">
              <a:lnSpc>
                <a:spcPts val="4199"/>
              </a:lnSpc>
              <a:buFont typeface="Arial"/>
              <a:buChar char="•"/>
            </a:pPr>
            <a:r>
              <a:rPr lang="en-US" sz="2799">
                <a:solidFill>
                  <a:srgbClr val="003366"/>
                </a:solidFill>
                <a:latin typeface="Codec Pro"/>
                <a:ea typeface="Codec Pro"/>
                <a:cs typeface="Codec Pro"/>
                <a:sym typeface="Codec Pro"/>
              </a:rPr>
              <a:t>Train an </a:t>
            </a:r>
            <a:r>
              <a:rPr lang="en-US" sz="2799">
                <a:solidFill>
                  <a:srgbClr val="003366"/>
                </a:solidFill>
                <a:latin typeface="Codec Pro"/>
                <a:ea typeface="Codec Pro"/>
                <a:cs typeface="Codec Pro"/>
                <a:sym typeface="Codec Pro"/>
              </a:rPr>
              <a:t>SVM to classify HOG vectors into traffic-sign categories.</a:t>
            </a: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992237" y="2307282"/>
            <a:ext cx="7088237" cy="9001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>
                <a:solidFill>
                  <a:srgbClr val="312F2B"/>
                </a:solidFill>
                <a:latin typeface="Arimo"/>
                <a:ea typeface="Arimo"/>
                <a:cs typeface="Arimo"/>
                <a:sym typeface="Arimo"/>
              </a:rPr>
              <a:t>Introduction 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987475" y="3812679"/>
            <a:ext cx="5254973" cy="2569517"/>
            <a:chOff x="0" y="0"/>
            <a:chExt cx="7006630" cy="342602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6350" y="6350"/>
              <a:ext cx="6993890" cy="3413252"/>
            </a:xfrm>
            <a:custGeom>
              <a:avLst/>
              <a:gdLst/>
              <a:ahLst/>
              <a:cxnLst/>
              <a:rect r="r" b="b" t="t" l="l"/>
              <a:pathLst>
                <a:path h="3413252" w="6993890">
                  <a:moveTo>
                    <a:pt x="0" y="158750"/>
                  </a:moveTo>
                  <a:cubicBezTo>
                    <a:pt x="0" y="71120"/>
                    <a:pt x="71247" y="0"/>
                    <a:pt x="159131" y="0"/>
                  </a:cubicBezTo>
                  <a:lnTo>
                    <a:pt x="6834886" y="0"/>
                  </a:lnTo>
                  <a:cubicBezTo>
                    <a:pt x="6922643" y="0"/>
                    <a:pt x="6993890" y="71120"/>
                    <a:pt x="6993890" y="158750"/>
                  </a:cubicBezTo>
                  <a:lnTo>
                    <a:pt x="6993890" y="3254502"/>
                  </a:lnTo>
                  <a:cubicBezTo>
                    <a:pt x="6993890" y="3342259"/>
                    <a:pt x="6922643" y="3413252"/>
                    <a:pt x="6834759" y="3413252"/>
                  </a:cubicBezTo>
                  <a:lnTo>
                    <a:pt x="159131" y="3413252"/>
                  </a:lnTo>
                  <a:cubicBezTo>
                    <a:pt x="71247" y="3413252"/>
                    <a:pt x="0" y="3342132"/>
                    <a:pt x="0" y="3254502"/>
                  </a:cubicBezTo>
                  <a:close/>
                </a:path>
              </a:pathLst>
            </a:custGeom>
            <a:solidFill>
              <a:srgbClr val="E8E8E3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7006717" cy="3425952"/>
            </a:xfrm>
            <a:custGeom>
              <a:avLst/>
              <a:gdLst/>
              <a:ahLst/>
              <a:cxnLst/>
              <a:rect r="r" b="b" t="t" l="l"/>
              <a:pathLst>
                <a:path h="3425952" w="7006717">
                  <a:moveTo>
                    <a:pt x="0" y="165100"/>
                  </a:moveTo>
                  <a:cubicBezTo>
                    <a:pt x="0" y="73914"/>
                    <a:pt x="74041" y="0"/>
                    <a:pt x="165481" y="0"/>
                  </a:cubicBezTo>
                  <a:lnTo>
                    <a:pt x="6841236" y="0"/>
                  </a:lnTo>
                  <a:lnTo>
                    <a:pt x="6841236" y="6350"/>
                  </a:lnTo>
                  <a:lnTo>
                    <a:pt x="6841236" y="0"/>
                  </a:lnTo>
                  <a:cubicBezTo>
                    <a:pt x="6932549" y="0"/>
                    <a:pt x="7006717" y="73914"/>
                    <a:pt x="7006717" y="165100"/>
                  </a:cubicBezTo>
                  <a:lnTo>
                    <a:pt x="7000367" y="165100"/>
                  </a:lnTo>
                  <a:lnTo>
                    <a:pt x="7006717" y="165100"/>
                  </a:lnTo>
                  <a:lnTo>
                    <a:pt x="7006717" y="3260852"/>
                  </a:lnTo>
                  <a:lnTo>
                    <a:pt x="7000367" y="3260852"/>
                  </a:lnTo>
                  <a:lnTo>
                    <a:pt x="7006717" y="3260852"/>
                  </a:lnTo>
                  <a:cubicBezTo>
                    <a:pt x="7006717" y="3352038"/>
                    <a:pt x="6932676" y="3425952"/>
                    <a:pt x="6841236" y="3425952"/>
                  </a:cubicBezTo>
                  <a:lnTo>
                    <a:pt x="6841236" y="3419602"/>
                  </a:lnTo>
                  <a:lnTo>
                    <a:pt x="6841236" y="3425952"/>
                  </a:lnTo>
                  <a:lnTo>
                    <a:pt x="165481" y="3425952"/>
                  </a:lnTo>
                  <a:lnTo>
                    <a:pt x="165481" y="3419602"/>
                  </a:lnTo>
                  <a:lnTo>
                    <a:pt x="165481" y="3425952"/>
                  </a:lnTo>
                  <a:cubicBezTo>
                    <a:pt x="74168" y="3425952"/>
                    <a:pt x="0" y="3352038"/>
                    <a:pt x="0" y="3260852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3260852"/>
                  </a:lnTo>
                  <a:lnTo>
                    <a:pt x="6350" y="3260852"/>
                  </a:lnTo>
                  <a:lnTo>
                    <a:pt x="12700" y="3260852"/>
                  </a:lnTo>
                  <a:cubicBezTo>
                    <a:pt x="12700" y="3345053"/>
                    <a:pt x="81026" y="3413252"/>
                    <a:pt x="165481" y="3413252"/>
                  </a:cubicBezTo>
                  <a:lnTo>
                    <a:pt x="6841236" y="3413252"/>
                  </a:lnTo>
                  <a:cubicBezTo>
                    <a:pt x="6925564" y="3413252"/>
                    <a:pt x="6994017" y="3345053"/>
                    <a:pt x="6994017" y="3260852"/>
                  </a:cubicBezTo>
                  <a:lnTo>
                    <a:pt x="6994017" y="165100"/>
                  </a:lnTo>
                  <a:cubicBezTo>
                    <a:pt x="6994017" y="80899"/>
                    <a:pt x="6925691" y="12700"/>
                    <a:pt x="6841236" y="12700"/>
                  </a:cubicBezTo>
                  <a:lnTo>
                    <a:pt x="165481" y="12700"/>
                  </a:lnTo>
                  <a:lnTo>
                    <a:pt x="165481" y="6350"/>
                  </a:lnTo>
                  <a:lnTo>
                    <a:pt x="165481" y="12700"/>
                  </a:lnTo>
                  <a:cubicBezTo>
                    <a:pt x="81026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CECEC9"/>
            </a:solid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1285280" y="4072384"/>
            <a:ext cx="3544044" cy="481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272525"/>
                </a:solidFill>
                <a:latin typeface="Arimo"/>
                <a:ea typeface="Arimo"/>
                <a:cs typeface="Arimo"/>
                <a:sym typeface="Arimo"/>
              </a:rPr>
              <a:t>Feature Extraction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85280" y="4628258"/>
            <a:ext cx="4659362" cy="1456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Employed </a:t>
            </a:r>
            <a:r>
              <a:rPr lang="en-US" sz="2187" b="true">
                <a:solidFill>
                  <a:srgbClr val="272525"/>
                </a:solidFill>
                <a:latin typeface="Lato Bold"/>
                <a:ea typeface="Lato Bold"/>
                <a:cs typeface="Lato Bold"/>
                <a:sym typeface="Lato Bold"/>
              </a:rPr>
              <a:t>HOG (Histogram of Oriented Gradients)</a:t>
            </a:r>
            <a:r>
              <a:rPr lang="en-US" sz="2187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 for effective local gradient description.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6516440" y="3812679"/>
            <a:ext cx="5254973" cy="2569517"/>
            <a:chOff x="0" y="0"/>
            <a:chExt cx="7006630" cy="342602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6350" y="6350"/>
              <a:ext cx="6993890" cy="3413252"/>
            </a:xfrm>
            <a:custGeom>
              <a:avLst/>
              <a:gdLst/>
              <a:ahLst/>
              <a:cxnLst/>
              <a:rect r="r" b="b" t="t" l="l"/>
              <a:pathLst>
                <a:path h="3413252" w="6993890">
                  <a:moveTo>
                    <a:pt x="0" y="158750"/>
                  </a:moveTo>
                  <a:cubicBezTo>
                    <a:pt x="0" y="71120"/>
                    <a:pt x="71247" y="0"/>
                    <a:pt x="159131" y="0"/>
                  </a:cubicBezTo>
                  <a:lnTo>
                    <a:pt x="6834886" y="0"/>
                  </a:lnTo>
                  <a:cubicBezTo>
                    <a:pt x="6922643" y="0"/>
                    <a:pt x="6993890" y="71120"/>
                    <a:pt x="6993890" y="158750"/>
                  </a:cubicBezTo>
                  <a:lnTo>
                    <a:pt x="6993890" y="3254502"/>
                  </a:lnTo>
                  <a:cubicBezTo>
                    <a:pt x="6993890" y="3342259"/>
                    <a:pt x="6922643" y="3413252"/>
                    <a:pt x="6834759" y="3413252"/>
                  </a:cubicBezTo>
                  <a:lnTo>
                    <a:pt x="159131" y="3413252"/>
                  </a:lnTo>
                  <a:cubicBezTo>
                    <a:pt x="71247" y="3413252"/>
                    <a:pt x="0" y="3342132"/>
                    <a:pt x="0" y="3254502"/>
                  </a:cubicBezTo>
                  <a:close/>
                </a:path>
              </a:pathLst>
            </a:custGeom>
            <a:solidFill>
              <a:srgbClr val="E8E8E3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7006717" cy="3425952"/>
            </a:xfrm>
            <a:custGeom>
              <a:avLst/>
              <a:gdLst/>
              <a:ahLst/>
              <a:cxnLst/>
              <a:rect r="r" b="b" t="t" l="l"/>
              <a:pathLst>
                <a:path h="3425952" w="7006717">
                  <a:moveTo>
                    <a:pt x="0" y="165100"/>
                  </a:moveTo>
                  <a:cubicBezTo>
                    <a:pt x="0" y="73914"/>
                    <a:pt x="74041" y="0"/>
                    <a:pt x="165481" y="0"/>
                  </a:cubicBezTo>
                  <a:lnTo>
                    <a:pt x="6841236" y="0"/>
                  </a:lnTo>
                  <a:lnTo>
                    <a:pt x="6841236" y="6350"/>
                  </a:lnTo>
                  <a:lnTo>
                    <a:pt x="6841236" y="0"/>
                  </a:lnTo>
                  <a:cubicBezTo>
                    <a:pt x="6932549" y="0"/>
                    <a:pt x="7006717" y="73914"/>
                    <a:pt x="7006717" y="165100"/>
                  </a:cubicBezTo>
                  <a:lnTo>
                    <a:pt x="7000367" y="165100"/>
                  </a:lnTo>
                  <a:lnTo>
                    <a:pt x="7006717" y="165100"/>
                  </a:lnTo>
                  <a:lnTo>
                    <a:pt x="7006717" y="3260852"/>
                  </a:lnTo>
                  <a:lnTo>
                    <a:pt x="7000367" y="3260852"/>
                  </a:lnTo>
                  <a:lnTo>
                    <a:pt x="7006717" y="3260852"/>
                  </a:lnTo>
                  <a:cubicBezTo>
                    <a:pt x="7006717" y="3352038"/>
                    <a:pt x="6932676" y="3425952"/>
                    <a:pt x="6841236" y="3425952"/>
                  </a:cubicBezTo>
                  <a:lnTo>
                    <a:pt x="6841236" y="3419602"/>
                  </a:lnTo>
                  <a:lnTo>
                    <a:pt x="6841236" y="3425952"/>
                  </a:lnTo>
                  <a:lnTo>
                    <a:pt x="165481" y="3425952"/>
                  </a:lnTo>
                  <a:lnTo>
                    <a:pt x="165481" y="3419602"/>
                  </a:lnTo>
                  <a:lnTo>
                    <a:pt x="165481" y="3425952"/>
                  </a:lnTo>
                  <a:cubicBezTo>
                    <a:pt x="74168" y="3425952"/>
                    <a:pt x="0" y="3352038"/>
                    <a:pt x="0" y="3260852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3260852"/>
                  </a:lnTo>
                  <a:lnTo>
                    <a:pt x="6350" y="3260852"/>
                  </a:lnTo>
                  <a:lnTo>
                    <a:pt x="12700" y="3260852"/>
                  </a:lnTo>
                  <a:cubicBezTo>
                    <a:pt x="12700" y="3345053"/>
                    <a:pt x="81026" y="3413252"/>
                    <a:pt x="165481" y="3413252"/>
                  </a:cubicBezTo>
                  <a:lnTo>
                    <a:pt x="6841236" y="3413252"/>
                  </a:lnTo>
                  <a:cubicBezTo>
                    <a:pt x="6925564" y="3413252"/>
                    <a:pt x="6994017" y="3345053"/>
                    <a:pt x="6994017" y="3260852"/>
                  </a:cubicBezTo>
                  <a:lnTo>
                    <a:pt x="6994017" y="165100"/>
                  </a:lnTo>
                  <a:cubicBezTo>
                    <a:pt x="6994017" y="80899"/>
                    <a:pt x="6925691" y="12700"/>
                    <a:pt x="6841236" y="12700"/>
                  </a:cubicBezTo>
                  <a:lnTo>
                    <a:pt x="165481" y="12700"/>
                  </a:lnTo>
                  <a:lnTo>
                    <a:pt x="165481" y="6350"/>
                  </a:lnTo>
                  <a:lnTo>
                    <a:pt x="165481" y="12700"/>
                  </a:lnTo>
                  <a:cubicBezTo>
                    <a:pt x="81026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CECEC9"/>
            </a:solid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6814245" y="4072384"/>
            <a:ext cx="3544044" cy="481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272525"/>
                </a:solidFill>
                <a:latin typeface="Arimo"/>
                <a:ea typeface="Arimo"/>
                <a:cs typeface="Arimo"/>
                <a:sym typeface="Arimo"/>
              </a:rPr>
              <a:t>Classification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814245" y="4628258"/>
            <a:ext cx="4659362" cy="10025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Used </a:t>
            </a:r>
            <a:r>
              <a:rPr lang="en-US" sz="2187" b="true">
                <a:solidFill>
                  <a:srgbClr val="272525"/>
                </a:solidFill>
                <a:latin typeface="Lato Bold"/>
                <a:ea typeface="Lato Bold"/>
                <a:cs typeface="Lato Bold"/>
                <a:sym typeface="Lato Bold"/>
              </a:rPr>
              <a:t>SVM (Support Vector Machine)</a:t>
            </a:r>
            <a:r>
              <a:rPr lang="en-US" sz="2187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 to train and classify traffic signs.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12045404" y="3812679"/>
            <a:ext cx="5254973" cy="2569517"/>
            <a:chOff x="0" y="0"/>
            <a:chExt cx="7006630" cy="3426023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6350" y="6350"/>
              <a:ext cx="6993890" cy="3413252"/>
            </a:xfrm>
            <a:custGeom>
              <a:avLst/>
              <a:gdLst/>
              <a:ahLst/>
              <a:cxnLst/>
              <a:rect r="r" b="b" t="t" l="l"/>
              <a:pathLst>
                <a:path h="3413252" w="6993890">
                  <a:moveTo>
                    <a:pt x="0" y="158750"/>
                  </a:moveTo>
                  <a:cubicBezTo>
                    <a:pt x="0" y="71120"/>
                    <a:pt x="71247" y="0"/>
                    <a:pt x="159131" y="0"/>
                  </a:cubicBezTo>
                  <a:lnTo>
                    <a:pt x="6834886" y="0"/>
                  </a:lnTo>
                  <a:cubicBezTo>
                    <a:pt x="6922643" y="0"/>
                    <a:pt x="6993890" y="71120"/>
                    <a:pt x="6993890" y="158750"/>
                  </a:cubicBezTo>
                  <a:lnTo>
                    <a:pt x="6993890" y="3254502"/>
                  </a:lnTo>
                  <a:cubicBezTo>
                    <a:pt x="6993890" y="3342259"/>
                    <a:pt x="6922643" y="3413252"/>
                    <a:pt x="6834759" y="3413252"/>
                  </a:cubicBezTo>
                  <a:lnTo>
                    <a:pt x="159131" y="3413252"/>
                  </a:lnTo>
                  <a:cubicBezTo>
                    <a:pt x="71247" y="3413252"/>
                    <a:pt x="0" y="3342132"/>
                    <a:pt x="0" y="3254502"/>
                  </a:cubicBezTo>
                  <a:close/>
                </a:path>
              </a:pathLst>
            </a:custGeom>
            <a:solidFill>
              <a:srgbClr val="E8E8E3"/>
            </a:solid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7006717" cy="3425952"/>
            </a:xfrm>
            <a:custGeom>
              <a:avLst/>
              <a:gdLst/>
              <a:ahLst/>
              <a:cxnLst/>
              <a:rect r="r" b="b" t="t" l="l"/>
              <a:pathLst>
                <a:path h="3425952" w="7006717">
                  <a:moveTo>
                    <a:pt x="0" y="165100"/>
                  </a:moveTo>
                  <a:cubicBezTo>
                    <a:pt x="0" y="73914"/>
                    <a:pt x="74041" y="0"/>
                    <a:pt x="165481" y="0"/>
                  </a:cubicBezTo>
                  <a:lnTo>
                    <a:pt x="6841236" y="0"/>
                  </a:lnTo>
                  <a:lnTo>
                    <a:pt x="6841236" y="6350"/>
                  </a:lnTo>
                  <a:lnTo>
                    <a:pt x="6841236" y="0"/>
                  </a:lnTo>
                  <a:cubicBezTo>
                    <a:pt x="6932549" y="0"/>
                    <a:pt x="7006717" y="73914"/>
                    <a:pt x="7006717" y="165100"/>
                  </a:cubicBezTo>
                  <a:lnTo>
                    <a:pt x="7000367" y="165100"/>
                  </a:lnTo>
                  <a:lnTo>
                    <a:pt x="7006717" y="165100"/>
                  </a:lnTo>
                  <a:lnTo>
                    <a:pt x="7006717" y="3260852"/>
                  </a:lnTo>
                  <a:lnTo>
                    <a:pt x="7000367" y="3260852"/>
                  </a:lnTo>
                  <a:lnTo>
                    <a:pt x="7006717" y="3260852"/>
                  </a:lnTo>
                  <a:cubicBezTo>
                    <a:pt x="7006717" y="3352038"/>
                    <a:pt x="6932676" y="3425952"/>
                    <a:pt x="6841236" y="3425952"/>
                  </a:cubicBezTo>
                  <a:lnTo>
                    <a:pt x="6841236" y="3419602"/>
                  </a:lnTo>
                  <a:lnTo>
                    <a:pt x="6841236" y="3425952"/>
                  </a:lnTo>
                  <a:lnTo>
                    <a:pt x="165481" y="3425952"/>
                  </a:lnTo>
                  <a:lnTo>
                    <a:pt x="165481" y="3419602"/>
                  </a:lnTo>
                  <a:lnTo>
                    <a:pt x="165481" y="3425952"/>
                  </a:lnTo>
                  <a:cubicBezTo>
                    <a:pt x="74168" y="3425952"/>
                    <a:pt x="0" y="3352038"/>
                    <a:pt x="0" y="3260852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3260852"/>
                  </a:lnTo>
                  <a:lnTo>
                    <a:pt x="6350" y="3260852"/>
                  </a:lnTo>
                  <a:lnTo>
                    <a:pt x="12700" y="3260852"/>
                  </a:lnTo>
                  <a:cubicBezTo>
                    <a:pt x="12700" y="3345053"/>
                    <a:pt x="81026" y="3413252"/>
                    <a:pt x="165481" y="3413252"/>
                  </a:cubicBezTo>
                  <a:lnTo>
                    <a:pt x="6841236" y="3413252"/>
                  </a:lnTo>
                  <a:cubicBezTo>
                    <a:pt x="6925564" y="3413252"/>
                    <a:pt x="6994017" y="3345053"/>
                    <a:pt x="6994017" y="3260852"/>
                  </a:cubicBezTo>
                  <a:lnTo>
                    <a:pt x="6994017" y="165100"/>
                  </a:lnTo>
                  <a:cubicBezTo>
                    <a:pt x="6994017" y="80899"/>
                    <a:pt x="6925691" y="12700"/>
                    <a:pt x="6841236" y="12700"/>
                  </a:cubicBezTo>
                  <a:lnTo>
                    <a:pt x="165481" y="12700"/>
                  </a:lnTo>
                  <a:lnTo>
                    <a:pt x="165481" y="6350"/>
                  </a:lnTo>
                  <a:lnTo>
                    <a:pt x="165481" y="12700"/>
                  </a:lnTo>
                  <a:cubicBezTo>
                    <a:pt x="81026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CECEC9"/>
            </a:solidFill>
          </p:spPr>
        </p:sp>
      </p:grpSp>
      <p:sp>
        <p:nvSpPr>
          <p:cNvPr name="TextBox 20" id="20"/>
          <p:cNvSpPr txBox="true"/>
          <p:nvPr/>
        </p:nvSpPr>
        <p:spPr>
          <a:xfrm rot="0">
            <a:off x="12343210" y="4072384"/>
            <a:ext cx="3544044" cy="481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272525"/>
                </a:solidFill>
                <a:latin typeface="Arimo"/>
                <a:ea typeface="Arimo"/>
                <a:cs typeface="Arimo"/>
                <a:sym typeface="Arimo"/>
              </a:rPr>
              <a:t>Model Validation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2343210" y="4628258"/>
            <a:ext cx="4659362" cy="10025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Verified reliability using </a:t>
            </a:r>
            <a:r>
              <a:rPr lang="en-US" sz="2187" b="true">
                <a:solidFill>
                  <a:srgbClr val="272525"/>
                </a:solidFill>
                <a:latin typeface="Lato Bold"/>
                <a:ea typeface="Lato Bold"/>
                <a:cs typeface="Lato Bold"/>
                <a:sym typeface="Lato Bold"/>
              </a:rPr>
              <a:t>TT100K test and own sample sets</a:t>
            </a:r>
            <a:r>
              <a:rPr lang="en-US" sz="2187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996850" y="6603504"/>
            <a:ext cx="16303526" cy="548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Reliable TSR ensures </a:t>
            </a:r>
            <a:r>
              <a:rPr lang="en-US" sz="2187" b="true">
                <a:solidFill>
                  <a:srgbClr val="272525"/>
                </a:solidFill>
                <a:latin typeface="Lato Bold"/>
                <a:ea typeface="Lato Bold"/>
                <a:cs typeface="Lato Bold"/>
                <a:sym typeface="Lato Bold"/>
              </a:rPr>
              <a:t>safety, efficiency, and comfort</a:t>
            </a:r>
            <a:r>
              <a:rPr lang="en-US" sz="2187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 in autonomous and assisted driving.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992238" y="7373690"/>
            <a:ext cx="16303526" cy="548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SVM and HOG remain </a:t>
            </a:r>
            <a:r>
              <a:rPr lang="en-US" sz="2187" b="true">
                <a:solidFill>
                  <a:srgbClr val="272525"/>
                </a:solidFill>
                <a:latin typeface="Lato Bold"/>
                <a:ea typeface="Lato Bold"/>
                <a:cs typeface="Lato Bold"/>
                <a:sym typeface="Lato Bold"/>
              </a:rPr>
              <a:t>powerful methods</a:t>
            </a:r>
            <a:r>
              <a:rPr lang="en-US" sz="2187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 for traffic sign recognition due to strong learning and gradient description abilities.</a:t>
            </a: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992237" y="1633835"/>
            <a:ext cx="7088237" cy="9001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>
                <a:solidFill>
                  <a:srgbClr val="312F2B"/>
                </a:solidFill>
                <a:latin typeface="Arimo"/>
                <a:ea typeface="Arimo"/>
                <a:cs typeface="Arimo"/>
                <a:sym typeface="Arimo"/>
              </a:rPr>
              <a:t>Prior Work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92238" y="3048744"/>
            <a:ext cx="16303526" cy="10025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Extensive research has been conducted on </a:t>
            </a:r>
            <a:r>
              <a:rPr lang="en-US" sz="2187" b="true">
                <a:solidFill>
                  <a:srgbClr val="272525"/>
                </a:solidFill>
                <a:latin typeface="Lato Bold"/>
                <a:ea typeface="Lato Bold"/>
                <a:cs typeface="Lato Bold"/>
                <a:sym typeface="Lato Bold"/>
              </a:rPr>
              <a:t>traffic sign detection</a:t>
            </a:r>
            <a:r>
              <a:rPr lang="en-US" sz="2187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 using </a:t>
            </a:r>
            <a:r>
              <a:rPr lang="en-US" sz="2187" b="true">
                <a:solidFill>
                  <a:srgbClr val="272525"/>
                </a:solidFill>
                <a:latin typeface="Lato Bold"/>
                <a:ea typeface="Lato Bold"/>
                <a:cs typeface="Lato Bold"/>
                <a:sym typeface="Lato Bold"/>
              </a:rPr>
              <a:t>Deep Convolutional Neural Networks (CNNs)</a:t>
            </a:r>
            <a:r>
              <a:rPr lang="en-US" sz="2187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 and </a:t>
            </a:r>
            <a:r>
              <a:rPr lang="en-US" sz="2187" b="true">
                <a:solidFill>
                  <a:srgbClr val="272525"/>
                </a:solidFill>
                <a:latin typeface="Lato Bold"/>
                <a:ea typeface="Lato Bold"/>
                <a:cs typeface="Lato Bold"/>
                <a:sym typeface="Lato Bold"/>
              </a:rPr>
              <a:t>Support Vector Machines (SVMs)</a:t>
            </a:r>
            <a:r>
              <a:rPr lang="en-US" sz="2187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92237" y="4438353"/>
            <a:ext cx="11312137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25"/>
              </a:lnSpc>
            </a:pPr>
            <a:r>
              <a:rPr lang="en-US" sz="3312">
                <a:solidFill>
                  <a:srgbClr val="312F2B"/>
                </a:solidFill>
                <a:latin typeface="Arimo"/>
                <a:ea typeface="Arimo"/>
                <a:cs typeface="Arimo"/>
                <a:sym typeface="Arimo"/>
              </a:rPr>
              <a:t>Greenhalgh et al. (2012) — German Traffic Sign Detection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92238" y="5338019"/>
            <a:ext cx="16303526" cy="548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Proposed a two-step method: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987475" y="6201072"/>
            <a:ext cx="647402" cy="647403"/>
            <a:chOff x="0" y="0"/>
            <a:chExt cx="863203" cy="86320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6350" y="6350"/>
              <a:ext cx="850519" cy="850519"/>
            </a:xfrm>
            <a:custGeom>
              <a:avLst/>
              <a:gdLst/>
              <a:ahLst/>
              <a:cxnLst/>
              <a:rect r="r" b="b" t="t" l="l"/>
              <a:pathLst>
                <a:path h="850519" w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E8E8E3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63219" cy="863219"/>
            </a:xfrm>
            <a:custGeom>
              <a:avLst/>
              <a:gdLst/>
              <a:ahLst/>
              <a:cxnLst/>
              <a:rect r="r" b="b" t="t" l="l"/>
              <a:pathLst>
                <a:path h="863219" w="863219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cubicBezTo>
                    <a:pt x="789305" y="0"/>
                    <a:pt x="863219" y="73914"/>
                    <a:pt x="863219" y="165100"/>
                  </a:cubicBezTo>
                  <a:lnTo>
                    <a:pt x="856869" y="165100"/>
                  </a:lnTo>
                  <a:lnTo>
                    <a:pt x="863219" y="165100"/>
                  </a:lnTo>
                  <a:lnTo>
                    <a:pt x="863219" y="698119"/>
                  </a:lnTo>
                  <a:lnTo>
                    <a:pt x="856869" y="698119"/>
                  </a:lnTo>
                  <a:lnTo>
                    <a:pt x="863219" y="698119"/>
                  </a:lnTo>
                  <a:cubicBezTo>
                    <a:pt x="863219" y="789305"/>
                    <a:pt x="789305" y="863219"/>
                    <a:pt x="698119" y="863219"/>
                  </a:cubicBezTo>
                  <a:lnTo>
                    <a:pt x="698119" y="856869"/>
                  </a:lnTo>
                  <a:lnTo>
                    <a:pt x="698119" y="863219"/>
                  </a:lnTo>
                  <a:lnTo>
                    <a:pt x="165100" y="863219"/>
                  </a:lnTo>
                  <a:lnTo>
                    <a:pt x="165100" y="856869"/>
                  </a:lnTo>
                  <a:lnTo>
                    <a:pt x="165100" y="863219"/>
                  </a:lnTo>
                  <a:cubicBezTo>
                    <a:pt x="73914" y="863219"/>
                    <a:pt x="0" y="789305"/>
                    <a:pt x="0" y="698119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698119"/>
                  </a:lnTo>
                  <a:lnTo>
                    <a:pt x="6350" y="698119"/>
                  </a:lnTo>
                  <a:lnTo>
                    <a:pt x="12700" y="698119"/>
                  </a:lnTo>
                  <a:cubicBezTo>
                    <a:pt x="12700" y="782320"/>
                    <a:pt x="80899" y="850519"/>
                    <a:pt x="165100" y="850519"/>
                  </a:cubicBezTo>
                  <a:lnTo>
                    <a:pt x="698119" y="850519"/>
                  </a:lnTo>
                  <a:cubicBezTo>
                    <a:pt x="782320" y="850519"/>
                    <a:pt x="850519" y="782320"/>
                    <a:pt x="850519" y="698119"/>
                  </a:cubicBezTo>
                  <a:lnTo>
                    <a:pt x="850519" y="165100"/>
                  </a:lnTo>
                  <a:cubicBezTo>
                    <a:pt x="850519" y="80899"/>
                    <a:pt x="782320" y="12700"/>
                    <a:pt x="698119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CECEC9"/>
            </a:solid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1098575" y="6297066"/>
            <a:ext cx="425202" cy="4935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12"/>
              </a:lnSpc>
            </a:pPr>
            <a:r>
              <a:rPr lang="en-US" sz="3312">
                <a:solidFill>
                  <a:srgbClr val="272525"/>
                </a:solidFill>
                <a:latin typeface="Arimo"/>
                <a:ea typeface="Arimo"/>
                <a:cs typeface="Arimo"/>
                <a:sym typeface="Arimo"/>
              </a:rPr>
              <a:t>1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913632" y="6265069"/>
            <a:ext cx="6940004" cy="481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272525"/>
                </a:solidFill>
                <a:latin typeface="Arimo"/>
                <a:ea typeface="Arimo"/>
                <a:cs typeface="Arimo"/>
                <a:sym typeface="Arimo"/>
              </a:rPr>
              <a:t>MSER (Maximally Stable Extremal Regions)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913632" y="6820941"/>
            <a:ext cx="7053114" cy="10025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Extracted </a:t>
            </a:r>
            <a:r>
              <a:rPr lang="en-US" sz="2187" b="true">
                <a:solidFill>
                  <a:srgbClr val="272525"/>
                </a:solidFill>
                <a:latin typeface="Lato Bold"/>
                <a:ea typeface="Lato Bold"/>
                <a:cs typeface="Lato Bold"/>
                <a:sym typeface="Lato Bold"/>
              </a:rPr>
              <a:t>candidate areas</a:t>
            </a:r>
            <a:r>
              <a:rPr lang="en-US" sz="2187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 of traffic signs by identifying stable regions in varying illumination and contrast.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9316342" y="6201072"/>
            <a:ext cx="647403" cy="647403"/>
            <a:chOff x="0" y="0"/>
            <a:chExt cx="863203" cy="863203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6350" y="6350"/>
              <a:ext cx="850519" cy="850519"/>
            </a:xfrm>
            <a:custGeom>
              <a:avLst/>
              <a:gdLst/>
              <a:ahLst/>
              <a:cxnLst/>
              <a:rect r="r" b="b" t="t" l="l"/>
              <a:pathLst>
                <a:path h="850519" w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E8E8E3"/>
            </a:solid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63219" cy="863219"/>
            </a:xfrm>
            <a:custGeom>
              <a:avLst/>
              <a:gdLst/>
              <a:ahLst/>
              <a:cxnLst/>
              <a:rect r="r" b="b" t="t" l="l"/>
              <a:pathLst>
                <a:path h="863219" w="863219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cubicBezTo>
                    <a:pt x="789305" y="0"/>
                    <a:pt x="863219" y="73914"/>
                    <a:pt x="863219" y="165100"/>
                  </a:cubicBezTo>
                  <a:lnTo>
                    <a:pt x="856869" y="165100"/>
                  </a:lnTo>
                  <a:lnTo>
                    <a:pt x="863219" y="165100"/>
                  </a:lnTo>
                  <a:lnTo>
                    <a:pt x="863219" y="698119"/>
                  </a:lnTo>
                  <a:lnTo>
                    <a:pt x="856869" y="698119"/>
                  </a:lnTo>
                  <a:lnTo>
                    <a:pt x="863219" y="698119"/>
                  </a:lnTo>
                  <a:cubicBezTo>
                    <a:pt x="863219" y="789305"/>
                    <a:pt x="789305" y="863219"/>
                    <a:pt x="698119" y="863219"/>
                  </a:cubicBezTo>
                  <a:lnTo>
                    <a:pt x="698119" y="856869"/>
                  </a:lnTo>
                  <a:lnTo>
                    <a:pt x="698119" y="863219"/>
                  </a:lnTo>
                  <a:lnTo>
                    <a:pt x="165100" y="863219"/>
                  </a:lnTo>
                  <a:lnTo>
                    <a:pt x="165100" y="856869"/>
                  </a:lnTo>
                  <a:lnTo>
                    <a:pt x="165100" y="863219"/>
                  </a:lnTo>
                  <a:cubicBezTo>
                    <a:pt x="73914" y="863219"/>
                    <a:pt x="0" y="789305"/>
                    <a:pt x="0" y="698119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698119"/>
                  </a:lnTo>
                  <a:lnTo>
                    <a:pt x="6350" y="698119"/>
                  </a:lnTo>
                  <a:lnTo>
                    <a:pt x="12700" y="698119"/>
                  </a:lnTo>
                  <a:cubicBezTo>
                    <a:pt x="12700" y="782320"/>
                    <a:pt x="80899" y="850519"/>
                    <a:pt x="165100" y="850519"/>
                  </a:cubicBezTo>
                  <a:lnTo>
                    <a:pt x="698119" y="850519"/>
                  </a:lnTo>
                  <a:cubicBezTo>
                    <a:pt x="782320" y="850519"/>
                    <a:pt x="850519" y="782320"/>
                    <a:pt x="850519" y="698119"/>
                  </a:cubicBezTo>
                  <a:lnTo>
                    <a:pt x="850519" y="165100"/>
                  </a:lnTo>
                  <a:cubicBezTo>
                    <a:pt x="850519" y="80899"/>
                    <a:pt x="782320" y="12700"/>
                    <a:pt x="698119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CECEC9"/>
            </a:solidFill>
          </p:spPr>
        </p:sp>
      </p:grpSp>
      <p:sp>
        <p:nvSpPr>
          <p:cNvPr name="TextBox 19" id="19"/>
          <p:cNvSpPr txBox="true"/>
          <p:nvPr/>
        </p:nvSpPr>
        <p:spPr>
          <a:xfrm rot="0">
            <a:off x="9427444" y="6297066"/>
            <a:ext cx="425203" cy="4935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12"/>
              </a:lnSpc>
            </a:pPr>
            <a:r>
              <a:rPr lang="en-US" sz="3312">
                <a:solidFill>
                  <a:srgbClr val="272525"/>
                </a:solidFill>
                <a:latin typeface="Arimo"/>
                <a:ea typeface="Arimo"/>
                <a:cs typeface="Arimo"/>
                <a:sym typeface="Arimo"/>
              </a:rPr>
              <a:t>2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242500" y="6265069"/>
            <a:ext cx="5417344" cy="481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272525"/>
                </a:solidFill>
                <a:latin typeface="Arimo"/>
                <a:ea typeface="Arimo"/>
                <a:cs typeface="Arimo"/>
                <a:sym typeface="Arimo"/>
              </a:rPr>
              <a:t>SVM Classifier with HOG Features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242500" y="6820941"/>
            <a:ext cx="7053262" cy="10025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Trained on features extracted from these candidate regions for precise classification.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992238" y="8047136"/>
            <a:ext cx="16303526" cy="548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This approach achieved </a:t>
            </a:r>
            <a:r>
              <a:rPr lang="en-US" sz="2187" b="true">
                <a:solidFill>
                  <a:srgbClr val="272525"/>
                </a:solidFill>
                <a:latin typeface="Lato Bold"/>
                <a:ea typeface="Lato Bold"/>
                <a:cs typeface="Lato Bold"/>
                <a:sym typeface="Lato Bold"/>
              </a:rPr>
              <a:t>high accuracy</a:t>
            </a:r>
            <a:r>
              <a:rPr lang="en-US" sz="2187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 on the </a:t>
            </a:r>
            <a:r>
              <a:rPr lang="en-US" sz="2187" b="true">
                <a:solidFill>
                  <a:srgbClr val="272525"/>
                </a:solidFill>
                <a:latin typeface="Lato Bold"/>
                <a:ea typeface="Lato Bold"/>
                <a:cs typeface="Lato Bold"/>
                <a:sym typeface="Lato Bold"/>
              </a:rPr>
              <a:t>GTSRB dataset</a:t>
            </a:r>
            <a:r>
              <a:rPr lang="en-US" sz="2187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, proving the effectiveness of combining </a:t>
            </a:r>
            <a:r>
              <a:rPr lang="en-US" sz="2187" b="true">
                <a:solidFill>
                  <a:srgbClr val="272525"/>
                </a:solidFill>
                <a:latin typeface="Lato Bold"/>
                <a:ea typeface="Lato Bold"/>
                <a:cs typeface="Lato Bold"/>
                <a:sym typeface="Lato Bold"/>
              </a:rPr>
              <a:t>MSER + HOG + SVM</a:t>
            </a:r>
            <a:r>
              <a:rPr lang="en-US" sz="2187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.</a:t>
            </a:r>
          </a:p>
        </p:txBody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992237" y="1528316"/>
            <a:ext cx="7088237" cy="9001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>
                <a:solidFill>
                  <a:srgbClr val="312F2B"/>
                </a:solidFill>
                <a:latin typeface="Arimo"/>
                <a:ea typeface="Arimo"/>
                <a:cs typeface="Arimo"/>
                <a:sym typeface="Arimo"/>
              </a:rPr>
              <a:t>Prior Work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92238" y="2546746"/>
            <a:ext cx="4252912" cy="5697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25"/>
              </a:lnSpc>
            </a:pPr>
            <a:r>
              <a:rPr lang="en-US" sz="3312">
                <a:solidFill>
                  <a:srgbClr val="312F2B"/>
                </a:solidFill>
                <a:latin typeface="Arimo"/>
                <a:ea typeface="Arimo"/>
                <a:cs typeface="Arimo"/>
                <a:sym typeface="Arimo"/>
              </a:rPr>
              <a:t>Rise of Deep Learning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92238" y="3446412"/>
            <a:ext cx="16303526" cy="548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With the rise of </a:t>
            </a:r>
            <a:r>
              <a:rPr lang="en-US" sz="2187" b="true">
                <a:solidFill>
                  <a:srgbClr val="272525"/>
                </a:solidFill>
                <a:latin typeface="Lato Bold"/>
                <a:ea typeface="Lato Bold"/>
                <a:cs typeface="Lato Bold"/>
                <a:sym typeface="Lato Bold"/>
              </a:rPr>
              <a:t>Deep Learning</a:t>
            </a:r>
            <a:r>
              <a:rPr lang="en-US" sz="2187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, researchers adopted </a:t>
            </a:r>
            <a:r>
              <a:rPr lang="en-US" sz="2187" b="true">
                <a:solidFill>
                  <a:srgbClr val="272525"/>
                </a:solidFill>
                <a:latin typeface="Lato Bold"/>
                <a:ea typeface="Lato Bold"/>
                <a:cs typeface="Lato Bold"/>
                <a:sym typeface="Lato Bold"/>
              </a:rPr>
              <a:t>Deep Neural Networks (DNNs)</a:t>
            </a:r>
            <a:r>
              <a:rPr lang="en-US" sz="2187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 for </a:t>
            </a:r>
            <a:r>
              <a:rPr lang="en-US" sz="2187" b="true">
                <a:solidFill>
                  <a:srgbClr val="272525"/>
                </a:solidFill>
                <a:latin typeface="Lato Bold"/>
                <a:ea typeface="Lato Bold"/>
                <a:cs typeface="Lato Bold"/>
                <a:sym typeface="Lato Bold"/>
              </a:rPr>
              <a:t>end-to-end recognition</a:t>
            </a:r>
            <a:r>
              <a:rPr lang="en-US" sz="2187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92238" y="4218980"/>
            <a:ext cx="16303526" cy="548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b="true">
                <a:solidFill>
                  <a:srgbClr val="272525"/>
                </a:solidFill>
                <a:latin typeface="Lato Bold"/>
                <a:ea typeface="Lato Bold"/>
                <a:cs typeface="Lato Bold"/>
                <a:sym typeface="Lato Bold"/>
              </a:rPr>
              <a:t>DNN-based models</a:t>
            </a:r>
            <a:r>
              <a:rPr lang="en-US" sz="2187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 automatically learn both </a:t>
            </a:r>
            <a:r>
              <a:rPr lang="en-US" sz="2187" b="true">
                <a:solidFill>
                  <a:srgbClr val="272525"/>
                </a:solidFill>
                <a:latin typeface="Lato Bold"/>
                <a:ea typeface="Lato Bold"/>
                <a:cs typeface="Lato Bold"/>
                <a:sym typeface="Lato Bold"/>
              </a:rPr>
              <a:t>feature extraction and classification</a:t>
            </a:r>
            <a:r>
              <a:rPr lang="en-US" sz="2187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, eliminating manual feature design.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92238" y="5154960"/>
            <a:ext cx="4627810" cy="5697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25"/>
              </a:lnSpc>
            </a:pPr>
            <a:r>
              <a:rPr lang="en-US" sz="3312">
                <a:solidFill>
                  <a:srgbClr val="312F2B"/>
                </a:solidFill>
                <a:latin typeface="Arimo"/>
                <a:ea typeface="Arimo"/>
                <a:cs typeface="Arimo"/>
                <a:sym typeface="Arimo"/>
              </a:rPr>
              <a:t>Deep CNN Architectures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92238" y="6054626"/>
            <a:ext cx="16303526" cy="548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German scientists trained </a:t>
            </a:r>
            <a:r>
              <a:rPr lang="en-US" sz="2187" b="true">
                <a:solidFill>
                  <a:srgbClr val="272525"/>
                </a:solidFill>
                <a:latin typeface="Lato Bold"/>
                <a:ea typeface="Lato Bold"/>
                <a:cs typeface="Lato Bold"/>
                <a:sym typeface="Lato Bold"/>
              </a:rPr>
              <a:t>deep CNN architectures</a:t>
            </a:r>
            <a:r>
              <a:rPr lang="en-US" sz="2187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 for traffic sign recognition, achieving: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92238" y="6827192"/>
            <a:ext cx="16303526" cy="548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9902" indent="-164951" lvl="1">
              <a:lnSpc>
                <a:spcPts val="3562"/>
              </a:lnSpc>
              <a:buFont typeface="Arial"/>
              <a:buChar char="•"/>
            </a:pPr>
            <a:r>
              <a:rPr lang="en-US" b="true" sz="2187">
                <a:solidFill>
                  <a:srgbClr val="272525"/>
                </a:solidFill>
                <a:latin typeface="Lato Bold"/>
                <a:ea typeface="Lato Bold"/>
                <a:cs typeface="Lato Bold"/>
                <a:sym typeface="Lato Bold"/>
              </a:rPr>
              <a:t>Accuracy surpassing average human recognition levels</a:t>
            </a:r>
            <a:r>
              <a:rPr lang="en-US" sz="2187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92238" y="7379940"/>
            <a:ext cx="16303526" cy="548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9902" indent="-164951" lvl="1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Improved robustness under </a:t>
            </a:r>
            <a:r>
              <a:rPr lang="en-US" b="true" sz="2187">
                <a:solidFill>
                  <a:srgbClr val="272525"/>
                </a:solidFill>
                <a:latin typeface="Lato Bold"/>
                <a:ea typeface="Lato Bold"/>
                <a:cs typeface="Lato Bold"/>
                <a:sym typeface="Lato Bold"/>
              </a:rPr>
              <a:t>lighting, rotation, and occlusion</a:t>
            </a:r>
            <a:r>
              <a:rPr lang="en-US" sz="2187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 conditions.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92238" y="8152508"/>
            <a:ext cx="16303526" cy="548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These advancements laid the foundation for </a:t>
            </a:r>
            <a:r>
              <a:rPr lang="en-US" sz="2187" b="true">
                <a:solidFill>
                  <a:srgbClr val="272525"/>
                </a:solidFill>
                <a:latin typeface="Lato Bold"/>
                <a:ea typeface="Lato Bold"/>
                <a:cs typeface="Lato Bold"/>
                <a:sym typeface="Lato Bold"/>
              </a:rPr>
              <a:t>modern intelligent driving systems</a:t>
            </a:r>
            <a:r>
              <a:rPr lang="en-US" sz="2187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.</a:t>
            </a:r>
          </a:p>
        </p:txBody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992238" y="1114722"/>
            <a:ext cx="9816753" cy="9001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>
                <a:solidFill>
                  <a:srgbClr val="312F2B"/>
                </a:solidFill>
                <a:latin typeface="Arimo"/>
                <a:ea typeface="Arimo"/>
                <a:cs typeface="Arimo"/>
                <a:sym typeface="Arimo"/>
              </a:rPr>
              <a:t>Segmentation &amp; Enhancement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992238" y="3068687"/>
            <a:ext cx="8009930" cy="38100"/>
            <a:chOff x="0" y="0"/>
            <a:chExt cx="10679907" cy="50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0679938" cy="50800"/>
            </a:xfrm>
            <a:custGeom>
              <a:avLst/>
              <a:gdLst/>
              <a:ahLst/>
              <a:cxnLst/>
              <a:rect r="r" b="b" t="t" l="l"/>
              <a:pathLst>
                <a:path h="50800" w="10679938">
                  <a:moveTo>
                    <a:pt x="0" y="0"/>
                  </a:moveTo>
                  <a:lnTo>
                    <a:pt x="10679938" y="0"/>
                  </a:lnTo>
                  <a:lnTo>
                    <a:pt x="10679938" y="50800"/>
                  </a:lnTo>
                  <a:lnTo>
                    <a:pt x="0" y="50800"/>
                  </a:lnTo>
                  <a:close/>
                </a:path>
              </a:pathLst>
            </a:custGeom>
            <a:solidFill>
              <a:srgbClr val="E5E5E0"/>
            </a:solidFill>
          </p:spPr>
        </p:sp>
      </p:grpSp>
      <p:sp>
        <p:nvSpPr>
          <p:cNvPr name="TextBox 9" id="9"/>
          <p:cNvSpPr txBox="true"/>
          <p:nvPr/>
        </p:nvSpPr>
        <p:spPr>
          <a:xfrm rot="0">
            <a:off x="992238" y="3248471"/>
            <a:ext cx="4290151" cy="4492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272525"/>
                </a:solidFill>
                <a:latin typeface="Arimo"/>
                <a:ea typeface="Arimo"/>
                <a:cs typeface="Arimo"/>
                <a:sym typeface="Arimo"/>
              </a:rPr>
              <a:t>RGB to YUV Conversion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92238" y="3804345"/>
            <a:ext cx="8009930" cy="8715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Transform camera image to YUV using and then applying </a:t>
            </a:r>
            <a:r>
              <a:rPr lang="en-US" sz="2187" b="true">
                <a:solidFill>
                  <a:srgbClr val="272525"/>
                </a:solidFill>
                <a:latin typeface="Lato Bold"/>
                <a:ea typeface="Lato Bold"/>
                <a:cs typeface="Lato Bold"/>
                <a:sym typeface="Lato Bold"/>
              </a:rPr>
              <a:t>adaptive histogram equalisation</a:t>
            </a:r>
            <a:r>
              <a:rPr lang="en-US" sz="2187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: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92238" y="4428084"/>
            <a:ext cx="8009930" cy="548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 Y = 0.299R + 0.587G + 0.114B,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92238" y="5051821"/>
            <a:ext cx="8009930" cy="548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 U = −0.147R − 0.289G + 0.436B,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92238" y="5675560"/>
            <a:ext cx="8009930" cy="548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 V = 0.615R − 0.515G − 0.100B.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9285685" y="3068687"/>
            <a:ext cx="8010079" cy="38100"/>
            <a:chOff x="0" y="0"/>
            <a:chExt cx="10680105" cy="50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0680065" cy="50800"/>
            </a:xfrm>
            <a:custGeom>
              <a:avLst/>
              <a:gdLst/>
              <a:ahLst/>
              <a:cxnLst/>
              <a:rect r="r" b="b" t="t" l="l"/>
              <a:pathLst>
                <a:path h="50800" w="10680065">
                  <a:moveTo>
                    <a:pt x="0" y="0"/>
                  </a:moveTo>
                  <a:lnTo>
                    <a:pt x="10680065" y="0"/>
                  </a:lnTo>
                  <a:lnTo>
                    <a:pt x="10680065" y="50800"/>
                  </a:lnTo>
                  <a:lnTo>
                    <a:pt x="0" y="50800"/>
                  </a:lnTo>
                  <a:close/>
                </a:path>
              </a:pathLst>
            </a:custGeom>
            <a:solidFill>
              <a:srgbClr val="E5E5E0"/>
            </a:solid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9285685" y="3248471"/>
            <a:ext cx="3920579" cy="481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272525"/>
                </a:solidFill>
                <a:latin typeface="Arimo"/>
                <a:ea typeface="Arimo"/>
                <a:cs typeface="Arimo"/>
                <a:sym typeface="Arimo"/>
              </a:rPr>
              <a:t>Y-Channel Enhancement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285685" y="3804345"/>
            <a:ext cx="8010079" cy="8715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Extract Y (luminance) channel and apply </a:t>
            </a:r>
            <a:r>
              <a:rPr lang="en-US" sz="2187" b="true">
                <a:solidFill>
                  <a:srgbClr val="272525"/>
                </a:solidFill>
                <a:latin typeface="Lato Bold"/>
                <a:ea typeface="Lato Bold"/>
                <a:cs typeface="Lato Bold"/>
                <a:sym typeface="Lato Bold"/>
              </a:rPr>
              <a:t>adaptive histogram equalization</a:t>
            </a:r>
            <a:r>
              <a:rPr lang="en-US" sz="2187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 to improve contrast while preserving local details.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992238" y="7164289"/>
            <a:ext cx="8009930" cy="38100"/>
            <a:chOff x="0" y="0"/>
            <a:chExt cx="10679907" cy="50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0679938" cy="50800"/>
            </a:xfrm>
            <a:custGeom>
              <a:avLst/>
              <a:gdLst/>
              <a:ahLst/>
              <a:cxnLst/>
              <a:rect r="r" b="b" t="t" l="l"/>
              <a:pathLst>
                <a:path h="50800" w="10679938">
                  <a:moveTo>
                    <a:pt x="0" y="0"/>
                  </a:moveTo>
                  <a:lnTo>
                    <a:pt x="10679938" y="0"/>
                  </a:lnTo>
                  <a:lnTo>
                    <a:pt x="10679938" y="50800"/>
                  </a:lnTo>
                  <a:lnTo>
                    <a:pt x="0" y="50800"/>
                  </a:lnTo>
                  <a:close/>
                </a:path>
              </a:pathLst>
            </a:custGeom>
            <a:solidFill>
              <a:srgbClr val="E5E5E0"/>
            </a:solidFill>
          </p:spPr>
        </p:sp>
      </p:grpSp>
      <p:sp>
        <p:nvSpPr>
          <p:cNvPr name="TextBox 20" id="20"/>
          <p:cNvSpPr txBox="true"/>
          <p:nvPr/>
        </p:nvSpPr>
        <p:spPr>
          <a:xfrm rot="0">
            <a:off x="992238" y="7344072"/>
            <a:ext cx="3544044" cy="481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272525"/>
                </a:solidFill>
                <a:latin typeface="Arimo"/>
                <a:ea typeface="Arimo"/>
                <a:cs typeface="Arimo"/>
                <a:sym typeface="Arimo"/>
              </a:rPr>
              <a:t>Reconstruction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92238" y="7899946"/>
            <a:ext cx="8009930" cy="10025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Merge equalized Y with U and V, convert back to RGB for subsequent processing.</a:t>
            </a:r>
          </a:p>
        </p:txBody>
      </p:sp>
      <p:grpSp>
        <p:nvGrpSpPr>
          <p:cNvPr name="Group 22" id="22"/>
          <p:cNvGrpSpPr/>
          <p:nvPr/>
        </p:nvGrpSpPr>
        <p:grpSpPr>
          <a:xfrm rot="0">
            <a:off x="9285685" y="7164289"/>
            <a:ext cx="8010079" cy="38100"/>
            <a:chOff x="0" y="0"/>
            <a:chExt cx="10680105" cy="50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0680065" cy="50800"/>
            </a:xfrm>
            <a:custGeom>
              <a:avLst/>
              <a:gdLst/>
              <a:ahLst/>
              <a:cxnLst/>
              <a:rect r="r" b="b" t="t" l="l"/>
              <a:pathLst>
                <a:path h="50800" w="10680065">
                  <a:moveTo>
                    <a:pt x="0" y="0"/>
                  </a:moveTo>
                  <a:lnTo>
                    <a:pt x="10680065" y="0"/>
                  </a:lnTo>
                  <a:lnTo>
                    <a:pt x="10680065" y="50800"/>
                  </a:lnTo>
                  <a:lnTo>
                    <a:pt x="0" y="50800"/>
                  </a:lnTo>
                  <a:close/>
                </a:path>
              </a:pathLst>
            </a:custGeom>
            <a:solidFill>
              <a:srgbClr val="E5E5E0"/>
            </a:solidFill>
          </p:spPr>
        </p:sp>
      </p:grpSp>
      <p:sp>
        <p:nvSpPr>
          <p:cNvPr name="TextBox 24" id="24"/>
          <p:cNvSpPr txBox="true"/>
          <p:nvPr/>
        </p:nvSpPr>
        <p:spPr>
          <a:xfrm rot="0">
            <a:off x="9285685" y="7344072"/>
            <a:ext cx="3544044" cy="481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272525"/>
                </a:solidFill>
                <a:latin typeface="Arimo"/>
                <a:ea typeface="Arimo"/>
                <a:cs typeface="Arimo"/>
                <a:sym typeface="Arimo"/>
              </a:rPr>
              <a:t>Colour Segmentation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9285685" y="7899946"/>
            <a:ext cx="8010079" cy="10025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Normalise RGB, convert to HSV, and threshold the </a:t>
            </a:r>
            <a:r>
              <a:rPr lang="en-US" sz="2187" b="true">
                <a:solidFill>
                  <a:srgbClr val="272525"/>
                </a:solidFill>
                <a:latin typeface="Lato Bold"/>
                <a:ea typeface="Lato Bold"/>
                <a:cs typeface="Lato Bold"/>
                <a:sym typeface="Lato Bold"/>
              </a:rPr>
              <a:t>H</a:t>
            </a:r>
            <a:r>
              <a:rPr lang="en-US" sz="2187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 component to obtain binary masks for red, blue and yellow sign regions.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992238" y="2473375"/>
            <a:ext cx="322287" cy="4238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62"/>
              </a:lnSpc>
              <a:spcBef>
                <a:spcPct val="0"/>
              </a:spcBef>
            </a:pPr>
            <a:r>
              <a:rPr lang="en-US" sz="2187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01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9285685" y="2473375"/>
            <a:ext cx="322287" cy="4238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62"/>
              </a:lnSpc>
              <a:spcBef>
                <a:spcPct val="0"/>
              </a:spcBef>
            </a:pPr>
            <a:r>
              <a:rPr lang="en-US" sz="2187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02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028700" y="6559451"/>
            <a:ext cx="322287" cy="4238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62"/>
              </a:lnSpc>
              <a:spcBef>
                <a:spcPct val="0"/>
              </a:spcBef>
            </a:pPr>
            <a:r>
              <a:rPr lang="en-US" sz="2187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03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9285685" y="6559451"/>
            <a:ext cx="322287" cy="4238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62"/>
              </a:lnSpc>
              <a:spcBef>
                <a:spcPct val="0"/>
              </a:spcBef>
            </a:pPr>
            <a:r>
              <a:rPr lang="en-US" sz="2187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04</a:t>
            </a:r>
          </a:p>
        </p:txBody>
      </p:sp>
      <p:pic>
        <p:nvPicPr>
          <p:cNvPr name="Picture 30" id="30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797006" y="4590774"/>
            <a:ext cx="3719190" cy="1566224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983159" y="715416"/>
            <a:ext cx="15856892" cy="889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75"/>
              </a:lnSpc>
            </a:pPr>
            <a:r>
              <a:rPr lang="en-US" sz="5500">
                <a:solidFill>
                  <a:srgbClr val="312F2B"/>
                </a:solidFill>
                <a:latin typeface="Arimo"/>
                <a:ea typeface="Arimo"/>
                <a:cs typeface="Arimo"/>
                <a:sym typeface="Arimo"/>
              </a:rPr>
              <a:t>Localisation &amp; HOG Extraction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83159" y="1724620"/>
            <a:ext cx="6533402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25"/>
              </a:lnSpc>
            </a:pPr>
            <a:r>
              <a:rPr lang="en-US" sz="3312">
                <a:solidFill>
                  <a:srgbClr val="312F2B"/>
                </a:solidFill>
                <a:latin typeface="Arimo"/>
                <a:ea typeface="Arimo"/>
                <a:cs typeface="Arimo"/>
                <a:sym typeface="Arimo"/>
              </a:rPr>
              <a:t>Sign Localisation — Circular Signs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83159" y="2615356"/>
            <a:ext cx="16321682" cy="5447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187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Apply </a:t>
            </a:r>
            <a:r>
              <a:rPr lang="en-US" sz="2187" b="true">
                <a:solidFill>
                  <a:srgbClr val="272525"/>
                </a:solidFill>
                <a:latin typeface="Lato Bold"/>
                <a:ea typeface="Lato Bold"/>
                <a:cs typeface="Lato Bold"/>
                <a:sym typeface="Lato Bold"/>
              </a:rPr>
              <a:t>Hough transform</a:t>
            </a:r>
            <a:r>
              <a:rPr lang="en-US" sz="2187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 on edge maps to detect circular sign candidates in parameter space.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83159" y="3543300"/>
            <a:ext cx="6985428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25"/>
              </a:lnSpc>
            </a:pPr>
            <a:r>
              <a:rPr lang="en-US" sz="3312">
                <a:solidFill>
                  <a:srgbClr val="312F2B"/>
                </a:solidFill>
                <a:latin typeface="Arimo"/>
                <a:ea typeface="Arimo"/>
                <a:cs typeface="Arimo"/>
                <a:sym typeface="Arimo"/>
              </a:rPr>
              <a:t>Sign Localisation — Polygonal Signs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83159" y="4434036"/>
            <a:ext cx="16321682" cy="9941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187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Extract contours from binary masks → perform </a:t>
            </a:r>
            <a:r>
              <a:rPr lang="en-US" sz="2187" b="true">
                <a:solidFill>
                  <a:srgbClr val="272525"/>
                </a:solidFill>
                <a:latin typeface="Lato Bold"/>
                <a:ea typeface="Lato Bold"/>
                <a:cs typeface="Lato Bold"/>
                <a:sym typeface="Lato Bold"/>
              </a:rPr>
              <a:t>polygon approximation</a:t>
            </a:r>
            <a:r>
              <a:rPr lang="en-US" sz="2187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 and classify shapes by vertex count (3 → triangle, 4 → rectangle).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83159" y="5811441"/>
            <a:ext cx="4213920" cy="5646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25"/>
              </a:lnSpc>
            </a:pPr>
            <a:r>
              <a:rPr lang="en-US" sz="3312">
                <a:solidFill>
                  <a:srgbClr val="312F2B"/>
                </a:solidFill>
                <a:latin typeface="Arimo"/>
                <a:ea typeface="Arimo"/>
                <a:cs typeface="Arimo"/>
                <a:sym typeface="Arimo"/>
              </a:rPr>
              <a:t>Dataset Partitioning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83159" y="6702178"/>
            <a:ext cx="16321682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187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Use </a:t>
            </a:r>
            <a:r>
              <a:rPr lang="en-US" sz="2187" b="true">
                <a:solidFill>
                  <a:srgbClr val="272525"/>
                </a:solidFill>
                <a:latin typeface="Lato Bold"/>
                <a:ea typeface="Lato Bold"/>
                <a:cs typeface="Lato Bold"/>
                <a:sym typeface="Lato Bold"/>
              </a:rPr>
              <a:t>TT100K</a:t>
            </a:r>
            <a:r>
              <a:rPr lang="en-US" sz="2187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 with explicit train/validation/test splits for experimental evaluation.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83159" y="7630120"/>
            <a:ext cx="5052715" cy="5646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25"/>
              </a:lnSpc>
            </a:pPr>
            <a:r>
              <a:rPr lang="en-US" sz="3312">
                <a:solidFill>
                  <a:srgbClr val="312F2B"/>
                </a:solidFill>
                <a:latin typeface="Arimo"/>
                <a:ea typeface="Arimo"/>
                <a:cs typeface="Arimo"/>
                <a:sym typeface="Arimo"/>
              </a:rPr>
              <a:t>HOG Feature Computation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83159" y="8520856"/>
            <a:ext cx="16321682" cy="9941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187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Compute gradients Gx,Gy → magnitude and orientation; divide image into 8×8 cells with 4-cell blocks; compute 9-bin histograms; resize sign patches to </a:t>
            </a:r>
            <a:r>
              <a:rPr lang="en-US" sz="2187" b="true">
                <a:solidFill>
                  <a:srgbClr val="272525"/>
                </a:solidFill>
                <a:latin typeface="Lato Bold"/>
                <a:ea typeface="Lato Bold"/>
                <a:cs typeface="Lato Bold"/>
                <a:sym typeface="Lato Bold"/>
              </a:rPr>
              <a:t>64×64</a:t>
            </a:r>
            <a:r>
              <a:rPr lang="en-US" sz="2187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 producing HOG descriptors for classification.</a:t>
            </a:r>
          </a:p>
        </p:txBody>
      </p: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992237" y="1014561"/>
            <a:ext cx="12500670" cy="9001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>
                <a:solidFill>
                  <a:srgbClr val="312F2B"/>
                </a:solidFill>
                <a:latin typeface="Arimo"/>
                <a:ea typeface="Arimo"/>
                <a:cs typeface="Arimo"/>
                <a:sym typeface="Arimo"/>
              </a:rPr>
              <a:t>SVM Training, Evaluation &amp; Conclusion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92238" y="2628305"/>
            <a:ext cx="3544044" cy="481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312F2B"/>
                </a:solidFill>
                <a:latin typeface="Arimo"/>
                <a:ea typeface="Arimo"/>
                <a:cs typeface="Arimo"/>
                <a:sym typeface="Arimo"/>
              </a:rPr>
              <a:t>SVM Formulation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92238" y="3297585"/>
            <a:ext cx="7805886" cy="13192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Map HOG descriptors to a high-dimensional space via kernel methods; training minimises ||ω||²/2 + C∑εᵢ to obtain maximum-margin hyperplane.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92238" y="4999136"/>
            <a:ext cx="4227760" cy="481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312F2B"/>
                </a:solidFill>
                <a:latin typeface="Arimo"/>
                <a:ea typeface="Arimo"/>
                <a:cs typeface="Arimo"/>
                <a:sym typeface="Arimo"/>
              </a:rPr>
              <a:t>Hyperparameters &amp; Kernel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92238" y="5668416"/>
            <a:ext cx="7805886" cy="13192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Select </a:t>
            </a:r>
            <a:r>
              <a:rPr lang="en-US" sz="2187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penalty </a:t>
            </a:r>
            <a:r>
              <a:rPr lang="en-US" sz="2187" b="true">
                <a:solidFill>
                  <a:srgbClr val="272525"/>
                </a:solidFill>
                <a:latin typeface="Lato Bold"/>
                <a:ea typeface="Lato Bold"/>
                <a:cs typeface="Lato Bold"/>
                <a:sym typeface="Lato Bold"/>
              </a:rPr>
              <a:t>C (from 1 to 200) </a:t>
            </a:r>
            <a:r>
              <a:rPr lang="en-US" sz="2187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and </a:t>
            </a:r>
            <a:r>
              <a:rPr lang="en-US" sz="2187" b="true">
                <a:solidFill>
                  <a:srgbClr val="272525"/>
                </a:solidFill>
                <a:latin typeface="Lato Bold"/>
                <a:ea typeface="Lato Bold"/>
                <a:cs typeface="Lato Bold"/>
                <a:sym typeface="Lato Bold"/>
              </a:rPr>
              <a:t>kernel (Linear, Polynomial, RBF, Sigmoid)</a:t>
            </a:r>
            <a:r>
              <a:rPr lang="en-US" sz="2187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 to produce optimal trade-off between margin and misclassification.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499401" y="2628305"/>
            <a:ext cx="3544044" cy="481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312F2B"/>
                </a:solidFill>
                <a:latin typeface="Arimo"/>
                <a:ea typeface="Arimo"/>
                <a:cs typeface="Arimo"/>
                <a:sym typeface="Arimo"/>
              </a:rPr>
              <a:t>Validation &amp; Results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499401" y="3297585"/>
            <a:ext cx="7805886" cy="17668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Evaluate on the test set and additional sample subsets — model demonstrates robustness under varying illumination and partial occlusion; failure modes include very small targets, severe reflections, and strong motion blur.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92238" y="7313116"/>
            <a:ext cx="4252912" cy="5697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25"/>
              </a:lnSpc>
            </a:pPr>
            <a:r>
              <a:rPr lang="en-US" sz="3312">
                <a:solidFill>
                  <a:srgbClr val="312F2B"/>
                </a:solidFill>
                <a:latin typeface="Arimo"/>
                <a:ea typeface="Arimo"/>
                <a:cs typeface="Arimo"/>
                <a:sym typeface="Arimo"/>
              </a:rPr>
              <a:t>Conclusion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92238" y="8212782"/>
            <a:ext cx="16303526" cy="10025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HOG + SVM provides a computationally efficient and accurate baseline for traffic sign recognition; remaining challenges motivate future work on small-object detection and blur/reflection mitigation.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bg>
      <p:bgPr>
        <a:solidFill>
          <a:srgbClr val="00336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66750" y="666750"/>
            <a:ext cx="16954500" cy="8953500"/>
            <a:chOff x="0" y="0"/>
            <a:chExt cx="5734099" cy="302812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2700" y="12700"/>
              <a:ext cx="5669329" cy="2959540"/>
            </a:xfrm>
            <a:custGeom>
              <a:avLst/>
              <a:gdLst/>
              <a:ahLst/>
              <a:cxnLst/>
              <a:rect r="r" b="b" t="t" l="l"/>
              <a:pathLst>
                <a:path h="2959540" w="5669329">
                  <a:moveTo>
                    <a:pt x="146050" y="2959540"/>
                  </a:moveTo>
                  <a:lnTo>
                    <a:pt x="5523279" y="2959540"/>
                  </a:lnTo>
                  <a:cubicBezTo>
                    <a:pt x="5603289" y="2959540"/>
                    <a:pt x="5669329" y="2893500"/>
                    <a:pt x="5669329" y="2813490"/>
                  </a:cubicBezTo>
                  <a:lnTo>
                    <a:pt x="5669329" y="146050"/>
                  </a:lnTo>
                  <a:cubicBezTo>
                    <a:pt x="5669329" y="66040"/>
                    <a:pt x="5603289" y="0"/>
                    <a:pt x="5523279" y="0"/>
                  </a:cubicBezTo>
                  <a:lnTo>
                    <a:pt x="146050" y="0"/>
                  </a:lnTo>
                  <a:cubicBezTo>
                    <a:pt x="66040" y="0"/>
                    <a:pt x="0" y="66040"/>
                    <a:pt x="0" y="146050"/>
                  </a:cubicBezTo>
                  <a:lnTo>
                    <a:pt x="0" y="2813490"/>
                  </a:lnTo>
                  <a:cubicBezTo>
                    <a:pt x="0" y="2894770"/>
                    <a:pt x="66040" y="2959540"/>
                    <a:pt x="146050" y="2959540"/>
                  </a:cubicBezTo>
                  <a:close/>
                </a:path>
              </a:pathLst>
            </a:custGeom>
            <a:solidFill>
              <a:srgbClr val="FFD700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734099" cy="3028120"/>
            </a:xfrm>
            <a:custGeom>
              <a:avLst/>
              <a:gdLst/>
              <a:ahLst/>
              <a:cxnLst/>
              <a:rect r="r" b="b" t="t" l="l"/>
              <a:pathLst>
                <a:path h="3028120" w="5734099">
                  <a:moveTo>
                    <a:pt x="5670599" y="74930"/>
                  </a:moveTo>
                  <a:cubicBezTo>
                    <a:pt x="5642659" y="30480"/>
                    <a:pt x="5593129" y="0"/>
                    <a:pt x="5535979" y="0"/>
                  </a:cubicBezTo>
                  <a:lnTo>
                    <a:pt x="158750" y="0"/>
                  </a:lnTo>
                  <a:cubicBezTo>
                    <a:pt x="71120" y="0"/>
                    <a:pt x="0" y="71120"/>
                    <a:pt x="0" y="158750"/>
                  </a:cubicBezTo>
                  <a:lnTo>
                    <a:pt x="0" y="2826190"/>
                  </a:lnTo>
                  <a:cubicBezTo>
                    <a:pt x="0" y="2878260"/>
                    <a:pt x="25400" y="2923980"/>
                    <a:pt x="63500" y="2953190"/>
                  </a:cubicBezTo>
                  <a:cubicBezTo>
                    <a:pt x="91440" y="2997640"/>
                    <a:pt x="140970" y="3028120"/>
                    <a:pt x="216920" y="3028120"/>
                  </a:cubicBezTo>
                  <a:lnTo>
                    <a:pt x="5575349" y="3028120"/>
                  </a:lnTo>
                  <a:cubicBezTo>
                    <a:pt x="5662979" y="3028120"/>
                    <a:pt x="5734099" y="2957000"/>
                    <a:pt x="5734099" y="2869370"/>
                  </a:cubicBezTo>
                  <a:lnTo>
                    <a:pt x="5734099" y="208926"/>
                  </a:lnTo>
                  <a:cubicBezTo>
                    <a:pt x="5734099" y="149860"/>
                    <a:pt x="5708699" y="104140"/>
                    <a:pt x="5670599" y="74930"/>
                  </a:cubicBezTo>
                  <a:close/>
                  <a:moveTo>
                    <a:pt x="12700" y="2826190"/>
                  </a:moveTo>
                  <a:lnTo>
                    <a:pt x="12700" y="158750"/>
                  </a:lnTo>
                  <a:cubicBezTo>
                    <a:pt x="12700" y="78740"/>
                    <a:pt x="78740" y="12700"/>
                    <a:pt x="158750" y="12700"/>
                  </a:cubicBezTo>
                  <a:lnTo>
                    <a:pt x="5535979" y="12700"/>
                  </a:lnTo>
                  <a:cubicBezTo>
                    <a:pt x="5615989" y="12700"/>
                    <a:pt x="5682029" y="78740"/>
                    <a:pt x="5682029" y="158750"/>
                  </a:cubicBezTo>
                  <a:lnTo>
                    <a:pt x="5682029" y="2826190"/>
                  </a:lnTo>
                  <a:cubicBezTo>
                    <a:pt x="5682029" y="2906200"/>
                    <a:pt x="5615989" y="2972240"/>
                    <a:pt x="5535979" y="2972240"/>
                  </a:cubicBezTo>
                  <a:lnTo>
                    <a:pt x="158750" y="2972240"/>
                  </a:lnTo>
                  <a:cubicBezTo>
                    <a:pt x="78740" y="2972240"/>
                    <a:pt x="12700" y="2907470"/>
                    <a:pt x="12700" y="2826190"/>
                  </a:cubicBezTo>
                  <a:close/>
                </a:path>
              </a:pathLst>
            </a:custGeom>
            <a:solidFill>
              <a:srgbClr val="003366"/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1311176" y="1585877"/>
            <a:ext cx="7088237" cy="9001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Prior Work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315928" y="3024765"/>
            <a:ext cx="15703580" cy="8715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Extensive research has been conducted on </a:t>
            </a:r>
            <a:r>
              <a:rPr lang="en-US" sz="2187" b="true">
                <a:solidFill>
                  <a:srgbClr val="272525"/>
                </a:solidFill>
                <a:latin typeface="Lato Bold"/>
                <a:ea typeface="Lato Bold"/>
                <a:cs typeface="Lato Bold"/>
                <a:sym typeface="Lato Bold"/>
              </a:rPr>
              <a:t>traffic sign detection</a:t>
            </a:r>
            <a:r>
              <a:rPr lang="en-US" sz="2187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 using </a:t>
            </a:r>
            <a:r>
              <a:rPr lang="en-US" sz="2187" b="true">
                <a:solidFill>
                  <a:srgbClr val="272525"/>
                </a:solidFill>
                <a:latin typeface="Lato Bold"/>
                <a:ea typeface="Lato Bold"/>
                <a:cs typeface="Lato Bold"/>
                <a:sym typeface="Lato Bold"/>
              </a:rPr>
              <a:t>Deep Convolutional Neural Networks (CNNs)</a:t>
            </a:r>
            <a:r>
              <a:rPr lang="en-US" sz="2187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 and </a:t>
            </a:r>
            <a:r>
              <a:rPr lang="en-US" sz="2187" b="true">
                <a:solidFill>
                  <a:srgbClr val="272525"/>
                </a:solidFill>
                <a:latin typeface="Lato Bold"/>
                <a:ea typeface="Lato Bold"/>
                <a:cs typeface="Lato Bold"/>
                <a:sym typeface="Lato Bold"/>
              </a:rPr>
              <a:t>Support Vector Machines (SVMs)</a:t>
            </a:r>
            <a:r>
              <a:rPr lang="en-US" sz="2187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315928" y="4414373"/>
            <a:ext cx="11286844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25"/>
              </a:lnSpc>
            </a:pPr>
            <a:r>
              <a:rPr lang="en-US" sz="3312">
                <a:solidFill>
                  <a:srgbClr val="312F2B"/>
                </a:solidFill>
                <a:latin typeface="Arimo"/>
                <a:ea typeface="Arimo"/>
                <a:cs typeface="Arimo"/>
                <a:sym typeface="Arimo"/>
              </a:rPr>
              <a:t>Greenhalgh et al. (2012) — German Traffic Sign Detection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315928" y="5314040"/>
            <a:ext cx="16267073" cy="4238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Proposed a two-step method: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311176" y="6177093"/>
            <a:ext cx="645955" cy="647403"/>
            <a:chOff x="0" y="0"/>
            <a:chExt cx="861273" cy="86320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6336" y="6350"/>
              <a:ext cx="848617" cy="850519"/>
            </a:xfrm>
            <a:custGeom>
              <a:avLst/>
              <a:gdLst/>
              <a:ahLst/>
              <a:cxnLst/>
              <a:rect r="r" b="b" t="t" l="l"/>
              <a:pathLst>
                <a:path h="850519" w="848617">
                  <a:moveTo>
                    <a:pt x="0" y="158750"/>
                  </a:moveTo>
                  <a:cubicBezTo>
                    <a:pt x="0" y="71120"/>
                    <a:pt x="70961" y="0"/>
                    <a:pt x="158395" y="0"/>
                  </a:cubicBezTo>
                  <a:lnTo>
                    <a:pt x="690222" y="0"/>
                  </a:lnTo>
                  <a:cubicBezTo>
                    <a:pt x="777656" y="0"/>
                    <a:pt x="848617" y="71120"/>
                    <a:pt x="848617" y="158750"/>
                  </a:cubicBezTo>
                  <a:lnTo>
                    <a:pt x="848617" y="691769"/>
                  </a:lnTo>
                  <a:cubicBezTo>
                    <a:pt x="848617" y="779399"/>
                    <a:pt x="777656" y="850519"/>
                    <a:pt x="690222" y="850519"/>
                  </a:cubicBezTo>
                  <a:lnTo>
                    <a:pt x="158395" y="850519"/>
                  </a:lnTo>
                  <a:cubicBezTo>
                    <a:pt x="70961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003366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61289" cy="863219"/>
            </a:xfrm>
            <a:custGeom>
              <a:avLst/>
              <a:gdLst/>
              <a:ahLst/>
              <a:cxnLst/>
              <a:rect r="r" b="b" t="t" l="l"/>
              <a:pathLst>
                <a:path h="863219" w="861289">
                  <a:moveTo>
                    <a:pt x="0" y="165100"/>
                  </a:moveTo>
                  <a:cubicBezTo>
                    <a:pt x="0" y="73914"/>
                    <a:pt x="73749" y="0"/>
                    <a:pt x="164731" y="0"/>
                  </a:cubicBezTo>
                  <a:lnTo>
                    <a:pt x="696558" y="0"/>
                  </a:lnTo>
                  <a:lnTo>
                    <a:pt x="696558" y="6350"/>
                  </a:lnTo>
                  <a:lnTo>
                    <a:pt x="696558" y="0"/>
                  </a:lnTo>
                  <a:lnTo>
                    <a:pt x="696558" y="6350"/>
                  </a:lnTo>
                  <a:lnTo>
                    <a:pt x="696558" y="0"/>
                  </a:lnTo>
                  <a:cubicBezTo>
                    <a:pt x="787540" y="0"/>
                    <a:pt x="861289" y="73914"/>
                    <a:pt x="861289" y="165100"/>
                  </a:cubicBezTo>
                  <a:lnTo>
                    <a:pt x="854953" y="165100"/>
                  </a:lnTo>
                  <a:lnTo>
                    <a:pt x="861289" y="165100"/>
                  </a:lnTo>
                  <a:lnTo>
                    <a:pt x="861289" y="698119"/>
                  </a:lnTo>
                  <a:lnTo>
                    <a:pt x="854953" y="698119"/>
                  </a:lnTo>
                  <a:lnTo>
                    <a:pt x="861289" y="698119"/>
                  </a:lnTo>
                  <a:cubicBezTo>
                    <a:pt x="861289" y="789305"/>
                    <a:pt x="787540" y="863219"/>
                    <a:pt x="696558" y="863219"/>
                  </a:cubicBezTo>
                  <a:lnTo>
                    <a:pt x="696558" y="856869"/>
                  </a:lnTo>
                  <a:lnTo>
                    <a:pt x="696558" y="863219"/>
                  </a:lnTo>
                  <a:lnTo>
                    <a:pt x="164731" y="863219"/>
                  </a:lnTo>
                  <a:lnTo>
                    <a:pt x="164731" y="856869"/>
                  </a:lnTo>
                  <a:lnTo>
                    <a:pt x="164731" y="863219"/>
                  </a:lnTo>
                  <a:cubicBezTo>
                    <a:pt x="73749" y="863219"/>
                    <a:pt x="0" y="789305"/>
                    <a:pt x="0" y="698119"/>
                  </a:cubicBezTo>
                  <a:lnTo>
                    <a:pt x="0" y="165100"/>
                  </a:lnTo>
                  <a:lnTo>
                    <a:pt x="6336" y="165100"/>
                  </a:lnTo>
                  <a:lnTo>
                    <a:pt x="0" y="165100"/>
                  </a:lnTo>
                  <a:moveTo>
                    <a:pt x="12672" y="165100"/>
                  </a:moveTo>
                  <a:lnTo>
                    <a:pt x="12672" y="698119"/>
                  </a:lnTo>
                  <a:lnTo>
                    <a:pt x="6336" y="698119"/>
                  </a:lnTo>
                  <a:lnTo>
                    <a:pt x="12672" y="698119"/>
                  </a:lnTo>
                  <a:cubicBezTo>
                    <a:pt x="12672" y="782320"/>
                    <a:pt x="80718" y="850519"/>
                    <a:pt x="164731" y="850519"/>
                  </a:cubicBezTo>
                  <a:lnTo>
                    <a:pt x="696558" y="850519"/>
                  </a:lnTo>
                  <a:cubicBezTo>
                    <a:pt x="780571" y="850519"/>
                    <a:pt x="848617" y="782320"/>
                    <a:pt x="848617" y="698119"/>
                  </a:cubicBezTo>
                  <a:lnTo>
                    <a:pt x="848617" y="165100"/>
                  </a:lnTo>
                  <a:cubicBezTo>
                    <a:pt x="848617" y="80899"/>
                    <a:pt x="780571" y="12700"/>
                    <a:pt x="696558" y="12700"/>
                  </a:cubicBezTo>
                  <a:lnTo>
                    <a:pt x="164731" y="12700"/>
                  </a:lnTo>
                  <a:lnTo>
                    <a:pt x="164731" y="6350"/>
                  </a:lnTo>
                  <a:lnTo>
                    <a:pt x="164731" y="12700"/>
                  </a:lnTo>
                  <a:cubicBezTo>
                    <a:pt x="80718" y="12700"/>
                    <a:pt x="12672" y="80899"/>
                    <a:pt x="12672" y="1651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1422028" y="6273087"/>
            <a:ext cx="424252" cy="4651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12"/>
              </a:lnSpc>
            </a:pPr>
            <a:r>
              <a:rPr lang="en-US" sz="3312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1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235263" y="6241090"/>
            <a:ext cx="6924487" cy="4492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272525"/>
                </a:solidFill>
                <a:latin typeface="Arimo"/>
                <a:ea typeface="Arimo"/>
                <a:cs typeface="Arimo"/>
                <a:sym typeface="Arimo"/>
              </a:rPr>
              <a:t>MSER (Maximally Stable Extremal Regions)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235263" y="6796962"/>
            <a:ext cx="7037344" cy="8715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Extracted </a:t>
            </a:r>
            <a:r>
              <a:rPr lang="en-US" sz="2187" b="true">
                <a:solidFill>
                  <a:srgbClr val="272525"/>
                </a:solidFill>
                <a:latin typeface="Lato Bold"/>
                <a:ea typeface="Lato Bold"/>
                <a:cs typeface="Lato Bold"/>
                <a:sym typeface="Lato Bold"/>
              </a:rPr>
              <a:t>candidate areas</a:t>
            </a:r>
            <a:r>
              <a:rPr lang="en-US" sz="2187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 of traffic signs by identifying stable regions in varying illumination and contrast.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9621421" y="6177093"/>
            <a:ext cx="645955" cy="647403"/>
            <a:chOff x="0" y="0"/>
            <a:chExt cx="861273" cy="863203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6336" y="6350"/>
              <a:ext cx="848617" cy="850519"/>
            </a:xfrm>
            <a:custGeom>
              <a:avLst/>
              <a:gdLst/>
              <a:ahLst/>
              <a:cxnLst/>
              <a:rect r="r" b="b" t="t" l="l"/>
              <a:pathLst>
                <a:path h="850519" w="848617">
                  <a:moveTo>
                    <a:pt x="0" y="158750"/>
                  </a:moveTo>
                  <a:cubicBezTo>
                    <a:pt x="0" y="71120"/>
                    <a:pt x="70961" y="0"/>
                    <a:pt x="158395" y="0"/>
                  </a:cubicBezTo>
                  <a:lnTo>
                    <a:pt x="690222" y="0"/>
                  </a:lnTo>
                  <a:cubicBezTo>
                    <a:pt x="777656" y="0"/>
                    <a:pt x="848617" y="71120"/>
                    <a:pt x="848617" y="158750"/>
                  </a:cubicBezTo>
                  <a:lnTo>
                    <a:pt x="848617" y="691769"/>
                  </a:lnTo>
                  <a:cubicBezTo>
                    <a:pt x="848617" y="779399"/>
                    <a:pt x="777656" y="850519"/>
                    <a:pt x="690222" y="850519"/>
                  </a:cubicBezTo>
                  <a:lnTo>
                    <a:pt x="158395" y="850519"/>
                  </a:lnTo>
                  <a:cubicBezTo>
                    <a:pt x="70961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003366"/>
            </a:solid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61289" cy="863219"/>
            </a:xfrm>
            <a:custGeom>
              <a:avLst/>
              <a:gdLst/>
              <a:ahLst/>
              <a:cxnLst/>
              <a:rect r="r" b="b" t="t" l="l"/>
              <a:pathLst>
                <a:path h="863219" w="861289">
                  <a:moveTo>
                    <a:pt x="0" y="165100"/>
                  </a:moveTo>
                  <a:cubicBezTo>
                    <a:pt x="0" y="73914"/>
                    <a:pt x="73749" y="0"/>
                    <a:pt x="164731" y="0"/>
                  </a:cubicBezTo>
                  <a:lnTo>
                    <a:pt x="696558" y="0"/>
                  </a:lnTo>
                  <a:lnTo>
                    <a:pt x="696558" y="6350"/>
                  </a:lnTo>
                  <a:lnTo>
                    <a:pt x="696558" y="0"/>
                  </a:lnTo>
                  <a:lnTo>
                    <a:pt x="696558" y="6350"/>
                  </a:lnTo>
                  <a:lnTo>
                    <a:pt x="696558" y="0"/>
                  </a:lnTo>
                  <a:cubicBezTo>
                    <a:pt x="787540" y="0"/>
                    <a:pt x="861289" y="73914"/>
                    <a:pt x="861289" y="165100"/>
                  </a:cubicBezTo>
                  <a:lnTo>
                    <a:pt x="854953" y="165100"/>
                  </a:lnTo>
                  <a:lnTo>
                    <a:pt x="861289" y="165100"/>
                  </a:lnTo>
                  <a:lnTo>
                    <a:pt x="861289" y="698119"/>
                  </a:lnTo>
                  <a:lnTo>
                    <a:pt x="854953" y="698119"/>
                  </a:lnTo>
                  <a:lnTo>
                    <a:pt x="861289" y="698119"/>
                  </a:lnTo>
                  <a:cubicBezTo>
                    <a:pt x="861289" y="789305"/>
                    <a:pt x="787540" y="863219"/>
                    <a:pt x="696558" y="863219"/>
                  </a:cubicBezTo>
                  <a:lnTo>
                    <a:pt x="696558" y="856869"/>
                  </a:lnTo>
                  <a:lnTo>
                    <a:pt x="696558" y="863219"/>
                  </a:lnTo>
                  <a:lnTo>
                    <a:pt x="164731" y="863219"/>
                  </a:lnTo>
                  <a:lnTo>
                    <a:pt x="164731" y="856869"/>
                  </a:lnTo>
                  <a:lnTo>
                    <a:pt x="164731" y="863219"/>
                  </a:lnTo>
                  <a:cubicBezTo>
                    <a:pt x="73749" y="863219"/>
                    <a:pt x="0" y="789305"/>
                    <a:pt x="0" y="698119"/>
                  </a:cubicBezTo>
                  <a:lnTo>
                    <a:pt x="0" y="165100"/>
                  </a:lnTo>
                  <a:lnTo>
                    <a:pt x="6336" y="165100"/>
                  </a:lnTo>
                  <a:lnTo>
                    <a:pt x="0" y="165100"/>
                  </a:lnTo>
                  <a:moveTo>
                    <a:pt x="12672" y="165100"/>
                  </a:moveTo>
                  <a:lnTo>
                    <a:pt x="12672" y="698119"/>
                  </a:lnTo>
                  <a:lnTo>
                    <a:pt x="6336" y="698119"/>
                  </a:lnTo>
                  <a:lnTo>
                    <a:pt x="12672" y="698119"/>
                  </a:lnTo>
                  <a:cubicBezTo>
                    <a:pt x="12672" y="782320"/>
                    <a:pt x="80718" y="850519"/>
                    <a:pt x="164731" y="850519"/>
                  </a:cubicBezTo>
                  <a:lnTo>
                    <a:pt x="696558" y="850519"/>
                  </a:lnTo>
                  <a:cubicBezTo>
                    <a:pt x="780571" y="850519"/>
                    <a:pt x="848617" y="782320"/>
                    <a:pt x="848617" y="698119"/>
                  </a:cubicBezTo>
                  <a:lnTo>
                    <a:pt x="848617" y="165100"/>
                  </a:lnTo>
                  <a:cubicBezTo>
                    <a:pt x="848617" y="80899"/>
                    <a:pt x="780571" y="12700"/>
                    <a:pt x="696558" y="12700"/>
                  </a:cubicBezTo>
                  <a:lnTo>
                    <a:pt x="164731" y="12700"/>
                  </a:lnTo>
                  <a:lnTo>
                    <a:pt x="164731" y="6350"/>
                  </a:lnTo>
                  <a:lnTo>
                    <a:pt x="164731" y="12700"/>
                  </a:lnTo>
                  <a:cubicBezTo>
                    <a:pt x="80718" y="12700"/>
                    <a:pt x="12672" y="80899"/>
                    <a:pt x="12672" y="1651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18" id="18"/>
          <p:cNvSpPr txBox="true"/>
          <p:nvPr/>
        </p:nvSpPr>
        <p:spPr>
          <a:xfrm rot="0">
            <a:off x="9732274" y="6273087"/>
            <a:ext cx="424252" cy="4651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12"/>
              </a:lnSpc>
            </a:pPr>
            <a:r>
              <a:rPr lang="en-US" sz="3312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2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545508" y="6241090"/>
            <a:ext cx="5405231" cy="4492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272525"/>
                </a:solidFill>
                <a:latin typeface="Arimo"/>
                <a:ea typeface="Arimo"/>
                <a:cs typeface="Arimo"/>
                <a:sym typeface="Arimo"/>
              </a:rPr>
              <a:t>SVM Classifier with HOG Features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545508" y="6796962"/>
            <a:ext cx="6198222" cy="8715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Trained on features extracted from these candidate regions for precise classification.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315928" y="8023157"/>
            <a:ext cx="15427802" cy="8715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This approach achieved </a:t>
            </a:r>
            <a:r>
              <a:rPr lang="en-US" sz="2187" b="true">
                <a:solidFill>
                  <a:srgbClr val="272525"/>
                </a:solidFill>
                <a:latin typeface="Lato Bold"/>
                <a:ea typeface="Lato Bold"/>
                <a:cs typeface="Lato Bold"/>
                <a:sym typeface="Lato Bold"/>
              </a:rPr>
              <a:t>high accuracy</a:t>
            </a:r>
            <a:r>
              <a:rPr lang="en-US" sz="2187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 on the </a:t>
            </a:r>
            <a:r>
              <a:rPr lang="en-US" sz="2187" b="true">
                <a:solidFill>
                  <a:srgbClr val="272525"/>
                </a:solidFill>
                <a:latin typeface="Lato Bold"/>
                <a:ea typeface="Lato Bold"/>
                <a:cs typeface="Lato Bold"/>
                <a:sym typeface="Lato Bold"/>
              </a:rPr>
              <a:t>GTSRB (German Traffic Sign Recognition Benchmark) dataset</a:t>
            </a:r>
            <a:r>
              <a:rPr lang="en-US" sz="2187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, proving the effectiveness of combining </a:t>
            </a:r>
            <a:r>
              <a:rPr lang="en-US" sz="2187" b="true">
                <a:solidFill>
                  <a:srgbClr val="272525"/>
                </a:solidFill>
                <a:latin typeface="Lato Bold"/>
                <a:ea typeface="Lato Bold"/>
                <a:cs typeface="Lato Bold"/>
                <a:sym typeface="Lato Bold"/>
              </a:rPr>
              <a:t>MSER + HOG + SVM</a:t>
            </a:r>
            <a:r>
              <a:rPr lang="en-US" sz="2187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bg>
      <p:bgPr>
        <a:solidFill>
          <a:srgbClr val="00336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66750" y="666750"/>
            <a:ext cx="16954500" cy="8953500"/>
            <a:chOff x="0" y="0"/>
            <a:chExt cx="5734099" cy="302812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2700" y="12700"/>
              <a:ext cx="5669329" cy="2959540"/>
            </a:xfrm>
            <a:custGeom>
              <a:avLst/>
              <a:gdLst/>
              <a:ahLst/>
              <a:cxnLst/>
              <a:rect r="r" b="b" t="t" l="l"/>
              <a:pathLst>
                <a:path h="2959540" w="5669329">
                  <a:moveTo>
                    <a:pt x="146050" y="2959540"/>
                  </a:moveTo>
                  <a:lnTo>
                    <a:pt x="5523279" y="2959540"/>
                  </a:lnTo>
                  <a:cubicBezTo>
                    <a:pt x="5603289" y="2959540"/>
                    <a:pt x="5669329" y="2893500"/>
                    <a:pt x="5669329" y="2813490"/>
                  </a:cubicBezTo>
                  <a:lnTo>
                    <a:pt x="5669329" y="146050"/>
                  </a:lnTo>
                  <a:cubicBezTo>
                    <a:pt x="5669329" y="66040"/>
                    <a:pt x="5603289" y="0"/>
                    <a:pt x="5523279" y="0"/>
                  </a:cubicBezTo>
                  <a:lnTo>
                    <a:pt x="146050" y="0"/>
                  </a:lnTo>
                  <a:cubicBezTo>
                    <a:pt x="66040" y="0"/>
                    <a:pt x="0" y="66040"/>
                    <a:pt x="0" y="146050"/>
                  </a:cubicBezTo>
                  <a:lnTo>
                    <a:pt x="0" y="2813490"/>
                  </a:lnTo>
                  <a:cubicBezTo>
                    <a:pt x="0" y="2894770"/>
                    <a:pt x="66040" y="2959540"/>
                    <a:pt x="146050" y="2959540"/>
                  </a:cubicBezTo>
                  <a:close/>
                </a:path>
              </a:pathLst>
            </a:custGeom>
            <a:solidFill>
              <a:srgbClr val="FFD700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734099" cy="3028120"/>
            </a:xfrm>
            <a:custGeom>
              <a:avLst/>
              <a:gdLst/>
              <a:ahLst/>
              <a:cxnLst/>
              <a:rect r="r" b="b" t="t" l="l"/>
              <a:pathLst>
                <a:path h="3028120" w="5734099">
                  <a:moveTo>
                    <a:pt x="5670599" y="74930"/>
                  </a:moveTo>
                  <a:cubicBezTo>
                    <a:pt x="5642659" y="30480"/>
                    <a:pt x="5593129" y="0"/>
                    <a:pt x="5535979" y="0"/>
                  </a:cubicBezTo>
                  <a:lnTo>
                    <a:pt x="158750" y="0"/>
                  </a:lnTo>
                  <a:cubicBezTo>
                    <a:pt x="71120" y="0"/>
                    <a:pt x="0" y="71120"/>
                    <a:pt x="0" y="158750"/>
                  </a:cubicBezTo>
                  <a:lnTo>
                    <a:pt x="0" y="2826190"/>
                  </a:lnTo>
                  <a:cubicBezTo>
                    <a:pt x="0" y="2878260"/>
                    <a:pt x="25400" y="2923980"/>
                    <a:pt x="63500" y="2953190"/>
                  </a:cubicBezTo>
                  <a:cubicBezTo>
                    <a:pt x="91440" y="2997640"/>
                    <a:pt x="140970" y="3028120"/>
                    <a:pt x="216920" y="3028120"/>
                  </a:cubicBezTo>
                  <a:lnTo>
                    <a:pt x="5575349" y="3028120"/>
                  </a:lnTo>
                  <a:cubicBezTo>
                    <a:pt x="5662979" y="3028120"/>
                    <a:pt x="5734099" y="2957000"/>
                    <a:pt x="5734099" y="2869370"/>
                  </a:cubicBezTo>
                  <a:lnTo>
                    <a:pt x="5734099" y="208926"/>
                  </a:lnTo>
                  <a:cubicBezTo>
                    <a:pt x="5734099" y="149860"/>
                    <a:pt x="5708699" y="104140"/>
                    <a:pt x="5670599" y="74930"/>
                  </a:cubicBezTo>
                  <a:close/>
                  <a:moveTo>
                    <a:pt x="12700" y="2826190"/>
                  </a:moveTo>
                  <a:lnTo>
                    <a:pt x="12700" y="158750"/>
                  </a:lnTo>
                  <a:cubicBezTo>
                    <a:pt x="12700" y="78740"/>
                    <a:pt x="78740" y="12700"/>
                    <a:pt x="158750" y="12700"/>
                  </a:cubicBezTo>
                  <a:lnTo>
                    <a:pt x="5535979" y="12700"/>
                  </a:lnTo>
                  <a:cubicBezTo>
                    <a:pt x="5615989" y="12700"/>
                    <a:pt x="5682029" y="78740"/>
                    <a:pt x="5682029" y="158750"/>
                  </a:cubicBezTo>
                  <a:lnTo>
                    <a:pt x="5682029" y="2826190"/>
                  </a:lnTo>
                  <a:cubicBezTo>
                    <a:pt x="5682029" y="2906200"/>
                    <a:pt x="5615989" y="2972240"/>
                    <a:pt x="5535979" y="2972240"/>
                  </a:cubicBezTo>
                  <a:lnTo>
                    <a:pt x="158750" y="2972240"/>
                  </a:lnTo>
                  <a:cubicBezTo>
                    <a:pt x="78740" y="2972240"/>
                    <a:pt x="12700" y="2907470"/>
                    <a:pt x="12700" y="2826190"/>
                  </a:cubicBezTo>
                  <a:close/>
                </a:path>
              </a:pathLst>
            </a:custGeom>
            <a:solidFill>
              <a:srgbClr val="003366"/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1311176" y="3044553"/>
            <a:ext cx="4252912" cy="5697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25"/>
              </a:lnSpc>
            </a:pPr>
            <a:r>
              <a:rPr lang="en-US" sz="3312">
                <a:solidFill>
                  <a:srgbClr val="312F2B"/>
                </a:solidFill>
                <a:latin typeface="Arimo"/>
                <a:ea typeface="Arimo"/>
                <a:cs typeface="Arimo"/>
                <a:sym typeface="Arimo"/>
              </a:rPr>
              <a:t>Rise of Deep Learning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311176" y="3837955"/>
            <a:ext cx="16303526" cy="548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With the rise of </a:t>
            </a:r>
            <a:r>
              <a:rPr lang="en-US" sz="2187" b="true">
                <a:solidFill>
                  <a:srgbClr val="272525"/>
                </a:solidFill>
                <a:latin typeface="Lato Bold"/>
                <a:ea typeface="Lato Bold"/>
                <a:cs typeface="Lato Bold"/>
                <a:sym typeface="Lato Bold"/>
              </a:rPr>
              <a:t>Deep Learning</a:t>
            </a:r>
            <a:r>
              <a:rPr lang="en-US" sz="2187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, researchers adopted </a:t>
            </a:r>
            <a:r>
              <a:rPr lang="en-US" sz="2187" b="true">
                <a:solidFill>
                  <a:srgbClr val="272525"/>
                </a:solidFill>
                <a:latin typeface="Lato Bold"/>
                <a:ea typeface="Lato Bold"/>
                <a:cs typeface="Lato Bold"/>
                <a:sym typeface="Lato Bold"/>
              </a:rPr>
              <a:t>Deep Neural Networks (DNNs)</a:t>
            </a:r>
            <a:r>
              <a:rPr lang="en-US" sz="2187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 for </a:t>
            </a:r>
            <a:r>
              <a:rPr lang="en-US" sz="2187" b="true">
                <a:solidFill>
                  <a:srgbClr val="272525"/>
                </a:solidFill>
                <a:latin typeface="Lato Bold"/>
                <a:ea typeface="Lato Bold"/>
                <a:cs typeface="Lato Bold"/>
                <a:sym typeface="Lato Bold"/>
              </a:rPr>
              <a:t>end-to-end recognition</a:t>
            </a:r>
            <a:r>
              <a:rPr lang="en-US" sz="2187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311176" y="4386834"/>
            <a:ext cx="16303526" cy="548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b="true">
                <a:solidFill>
                  <a:srgbClr val="272525"/>
                </a:solidFill>
                <a:latin typeface="Lato Bold"/>
                <a:ea typeface="Lato Bold"/>
                <a:cs typeface="Lato Bold"/>
                <a:sym typeface="Lato Bold"/>
              </a:rPr>
              <a:t>DNN-based models</a:t>
            </a:r>
            <a:r>
              <a:rPr lang="en-US" sz="2187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 automatically learn both </a:t>
            </a:r>
            <a:r>
              <a:rPr lang="en-US" sz="2187" b="true">
                <a:solidFill>
                  <a:srgbClr val="272525"/>
                </a:solidFill>
                <a:latin typeface="Lato Bold"/>
                <a:ea typeface="Lato Bold"/>
                <a:cs typeface="Lato Bold"/>
                <a:sym typeface="Lato Bold"/>
              </a:rPr>
              <a:t>feature extraction and classification</a:t>
            </a:r>
            <a:r>
              <a:rPr lang="en-US" sz="2187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, eliminating manual feature design.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347639" y="5433692"/>
            <a:ext cx="4627810" cy="5697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25"/>
              </a:lnSpc>
            </a:pPr>
            <a:r>
              <a:rPr lang="en-US" sz="3312">
                <a:solidFill>
                  <a:srgbClr val="312F2B"/>
                </a:solidFill>
                <a:latin typeface="Arimo"/>
                <a:ea typeface="Arimo"/>
                <a:cs typeface="Arimo"/>
                <a:sym typeface="Arimo"/>
              </a:rPr>
              <a:t>Deep CNN Architectures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11176" y="6222480"/>
            <a:ext cx="16303526" cy="548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German scientists trained </a:t>
            </a:r>
            <a:r>
              <a:rPr lang="en-US" sz="2187" b="true">
                <a:solidFill>
                  <a:srgbClr val="272525"/>
                </a:solidFill>
                <a:latin typeface="Lato Bold"/>
                <a:ea typeface="Lato Bold"/>
                <a:cs typeface="Lato Bold"/>
                <a:sym typeface="Lato Bold"/>
              </a:rPr>
              <a:t>deep CNN architectures</a:t>
            </a:r>
            <a:r>
              <a:rPr lang="en-US" sz="2187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 for traffic sign recognition, achieving: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11176" y="6995047"/>
            <a:ext cx="16303526" cy="548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9902" indent="-164951" lvl="1">
              <a:lnSpc>
                <a:spcPts val="3562"/>
              </a:lnSpc>
              <a:buFont typeface="Arial"/>
              <a:buChar char="•"/>
            </a:pPr>
            <a:r>
              <a:rPr lang="en-US" b="true" sz="2187">
                <a:solidFill>
                  <a:srgbClr val="272525"/>
                </a:solidFill>
                <a:latin typeface="Lato Bold"/>
                <a:ea typeface="Lato Bold"/>
                <a:cs typeface="Lato Bold"/>
                <a:sym typeface="Lato Bold"/>
              </a:rPr>
              <a:t>Accuracy surpassing average human recognition levels</a:t>
            </a:r>
            <a:r>
              <a:rPr lang="en-US" sz="2187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11176" y="7547794"/>
            <a:ext cx="16303526" cy="548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9902" indent="-164951" lvl="1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Improved robustness under </a:t>
            </a:r>
            <a:r>
              <a:rPr lang="en-US" b="true" sz="2187">
                <a:solidFill>
                  <a:srgbClr val="272525"/>
                </a:solidFill>
                <a:latin typeface="Lato Bold"/>
                <a:ea typeface="Lato Bold"/>
                <a:cs typeface="Lato Bold"/>
                <a:sym typeface="Lato Bold"/>
              </a:rPr>
              <a:t>lighting, rotation, and occlusion</a:t>
            </a:r>
            <a:r>
              <a:rPr lang="en-US" sz="2187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 conditions.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11176" y="8320362"/>
            <a:ext cx="16303526" cy="548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These advancements laid the foundation for </a:t>
            </a:r>
            <a:r>
              <a:rPr lang="en-US" sz="2187" b="true">
                <a:solidFill>
                  <a:srgbClr val="272525"/>
                </a:solidFill>
                <a:latin typeface="Lato Bold"/>
                <a:ea typeface="Lato Bold"/>
                <a:cs typeface="Lato Bold"/>
                <a:sym typeface="Lato Bold"/>
              </a:rPr>
              <a:t>modern intelligent driving systems</a:t>
            </a:r>
            <a:r>
              <a:rPr lang="en-US" sz="2187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11176" y="1585877"/>
            <a:ext cx="7088237" cy="9001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Prior Work 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6394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66750" y="666750"/>
            <a:ext cx="16954500" cy="8953500"/>
            <a:chOff x="0" y="0"/>
            <a:chExt cx="5734099" cy="302812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2700" y="12700"/>
              <a:ext cx="5669329" cy="2959540"/>
            </a:xfrm>
            <a:custGeom>
              <a:avLst/>
              <a:gdLst/>
              <a:ahLst/>
              <a:cxnLst/>
              <a:rect r="r" b="b" t="t" l="l"/>
              <a:pathLst>
                <a:path h="2959540" w="5669329">
                  <a:moveTo>
                    <a:pt x="146050" y="2959540"/>
                  </a:moveTo>
                  <a:lnTo>
                    <a:pt x="5523279" y="2959540"/>
                  </a:lnTo>
                  <a:cubicBezTo>
                    <a:pt x="5603289" y="2959540"/>
                    <a:pt x="5669329" y="2893500"/>
                    <a:pt x="5669329" y="2813490"/>
                  </a:cubicBezTo>
                  <a:lnTo>
                    <a:pt x="5669329" y="146050"/>
                  </a:lnTo>
                  <a:cubicBezTo>
                    <a:pt x="5669329" y="66040"/>
                    <a:pt x="5603289" y="0"/>
                    <a:pt x="5523279" y="0"/>
                  </a:cubicBezTo>
                  <a:lnTo>
                    <a:pt x="146050" y="0"/>
                  </a:lnTo>
                  <a:cubicBezTo>
                    <a:pt x="66040" y="0"/>
                    <a:pt x="0" y="66040"/>
                    <a:pt x="0" y="146050"/>
                  </a:cubicBezTo>
                  <a:lnTo>
                    <a:pt x="0" y="2813490"/>
                  </a:lnTo>
                  <a:cubicBezTo>
                    <a:pt x="0" y="2894770"/>
                    <a:pt x="66040" y="2959540"/>
                    <a:pt x="146050" y="295954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734099" cy="3028120"/>
            </a:xfrm>
            <a:custGeom>
              <a:avLst/>
              <a:gdLst/>
              <a:ahLst/>
              <a:cxnLst/>
              <a:rect r="r" b="b" t="t" l="l"/>
              <a:pathLst>
                <a:path h="3028120" w="5734099">
                  <a:moveTo>
                    <a:pt x="5670599" y="74930"/>
                  </a:moveTo>
                  <a:cubicBezTo>
                    <a:pt x="5642659" y="30480"/>
                    <a:pt x="5593129" y="0"/>
                    <a:pt x="5535979" y="0"/>
                  </a:cubicBezTo>
                  <a:lnTo>
                    <a:pt x="158750" y="0"/>
                  </a:lnTo>
                  <a:cubicBezTo>
                    <a:pt x="71120" y="0"/>
                    <a:pt x="0" y="71120"/>
                    <a:pt x="0" y="158750"/>
                  </a:cubicBezTo>
                  <a:lnTo>
                    <a:pt x="0" y="2826190"/>
                  </a:lnTo>
                  <a:cubicBezTo>
                    <a:pt x="0" y="2878260"/>
                    <a:pt x="25400" y="2923980"/>
                    <a:pt x="63500" y="2953190"/>
                  </a:cubicBezTo>
                  <a:cubicBezTo>
                    <a:pt x="91440" y="2997640"/>
                    <a:pt x="140970" y="3028120"/>
                    <a:pt x="216920" y="3028120"/>
                  </a:cubicBezTo>
                  <a:lnTo>
                    <a:pt x="5575349" y="3028120"/>
                  </a:lnTo>
                  <a:cubicBezTo>
                    <a:pt x="5662979" y="3028120"/>
                    <a:pt x="5734099" y="2957000"/>
                    <a:pt x="5734099" y="2869370"/>
                  </a:cubicBezTo>
                  <a:lnTo>
                    <a:pt x="5734099" y="208926"/>
                  </a:lnTo>
                  <a:cubicBezTo>
                    <a:pt x="5734099" y="149860"/>
                    <a:pt x="5708699" y="104140"/>
                    <a:pt x="5670599" y="74930"/>
                  </a:cubicBezTo>
                  <a:close/>
                  <a:moveTo>
                    <a:pt x="12700" y="2826190"/>
                  </a:moveTo>
                  <a:lnTo>
                    <a:pt x="12700" y="158750"/>
                  </a:lnTo>
                  <a:cubicBezTo>
                    <a:pt x="12700" y="78740"/>
                    <a:pt x="78740" y="12700"/>
                    <a:pt x="158750" y="12700"/>
                  </a:cubicBezTo>
                  <a:lnTo>
                    <a:pt x="5535979" y="12700"/>
                  </a:lnTo>
                  <a:cubicBezTo>
                    <a:pt x="5615989" y="12700"/>
                    <a:pt x="5682029" y="78740"/>
                    <a:pt x="5682029" y="158750"/>
                  </a:cubicBezTo>
                  <a:lnTo>
                    <a:pt x="5682029" y="2826190"/>
                  </a:lnTo>
                  <a:cubicBezTo>
                    <a:pt x="5682029" y="2906200"/>
                    <a:pt x="5615989" y="2972240"/>
                    <a:pt x="5535979" y="2972240"/>
                  </a:cubicBezTo>
                  <a:lnTo>
                    <a:pt x="158750" y="2972240"/>
                  </a:lnTo>
                  <a:cubicBezTo>
                    <a:pt x="78740" y="2972240"/>
                    <a:pt x="12700" y="2907470"/>
                    <a:pt x="12700" y="2826190"/>
                  </a:cubicBezTo>
                  <a:close/>
                </a:path>
              </a:pathLst>
            </a:custGeom>
            <a:solidFill>
              <a:srgbClr val="003366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1028700" y="3316388"/>
            <a:ext cx="5454693" cy="47625"/>
            <a:chOff x="0" y="0"/>
            <a:chExt cx="3684996" cy="3217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685028" cy="32174"/>
            </a:xfrm>
            <a:custGeom>
              <a:avLst/>
              <a:gdLst/>
              <a:ahLst/>
              <a:cxnLst/>
              <a:rect r="r" b="b" t="t" l="l"/>
              <a:pathLst>
                <a:path h="32174" w="3685028">
                  <a:moveTo>
                    <a:pt x="0" y="0"/>
                  </a:moveTo>
                  <a:lnTo>
                    <a:pt x="3685028" y="0"/>
                  </a:lnTo>
                  <a:lnTo>
                    <a:pt x="3685028" y="32174"/>
                  </a:lnTo>
                  <a:lnTo>
                    <a:pt x="0" y="32174"/>
                  </a:lnTo>
                  <a:close/>
                </a:path>
              </a:pathLst>
            </a:custGeom>
            <a:solidFill>
              <a:srgbClr val="E5E5E0"/>
            </a:solid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1351002" y="5855304"/>
            <a:ext cx="1346320" cy="1392545"/>
          </a:xfrm>
          <a:custGeom>
            <a:avLst/>
            <a:gdLst/>
            <a:ahLst/>
            <a:cxnLst/>
            <a:rect r="r" b="b" t="t" l="l"/>
            <a:pathLst>
              <a:path h="1392545" w="1346320">
                <a:moveTo>
                  <a:pt x="0" y="0"/>
                </a:moveTo>
                <a:lnTo>
                  <a:pt x="1346320" y="0"/>
                </a:lnTo>
                <a:lnTo>
                  <a:pt x="1346320" y="1392545"/>
                </a:lnTo>
                <a:lnTo>
                  <a:pt x="0" y="13925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4381589" y="5873056"/>
            <a:ext cx="1304152" cy="1374793"/>
          </a:xfrm>
          <a:custGeom>
            <a:avLst/>
            <a:gdLst/>
            <a:ahLst/>
            <a:cxnLst/>
            <a:rect r="r" b="b" t="t" l="l"/>
            <a:pathLst>
              <a:path h="1374793" w="1304152">
                <a:moveTo>
                  <a:pt x="0" y="0"/>
                </a:moveTo>
                <a:lnTo>
                  <a:pt x="1304152" y="0"/>
                </a:lnTo>
                <a:lnTo>
                  <a:pt x="1304152" y="1374793"/>
                </a:lnTo>
                <a:lnTo>
                  <a:pt x="0" y="137479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08007" y="7390724"/>
            <a:ext cx="5575386" cy="1954259"/>
          </a:xfrm>
          <a:custGeom>
            <a:avLst/>
            <a:gdLst/>
            <a:ahLst/>
            <a:cxnLst/>
            <a:rect r="r" b="b" t="t" l="l"/>
            <a:pathLst>
              <a:path h="1954259" w="5575386">
                <a:moveTo>
                  <a:pt x="0" y="0"/>
                </a:moveTo>
                <a:lnTo>
                  <a:pt x="5575386" y="0"/>
                </a:lnTo>
                <a:lnTo>
                  <a:pt x="5575386" y="1954259"/>
                </a:lnTo>
                <a:lnTo>
                  <a:pt x="0" y="195425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666750" y="2932928"/>
            <a:ext cx="6057900" cy="361950"/>
            <a:chOff x="0" y="0"/>
            <a:chExt cx="8077200" cy="482600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-38100"/>
              <a:ext cx="8077200" cy="5207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880"/>
                </a:lnSpc>
              </a:pPr>
              <a:r>
                <a:rPr lang="en-US" b="true" sz="2400">
                  <a:solidFill>
                    <a:srgbClr val="003366"/>
                  </a:solidFill>
                  <a:latin typeface="Codec Pro Ultra-Bold"/>
                  <a:ea typeface="Codec Pro Ultra-Bold"/>
                  <a:cs typeface="Codec Pro Ultra-Bold"/>
                  <a:sym typeface="Codec Pro Ultra-Bold"/>
                </a:rPr>
                <a:t>IMAGE ENHANCEMENT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482600" y="-95250"/>
              <a:ext cx="429736" cy="5334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562"/>
                </a:lnSpc>
                <a:spcBef>
                  <a:spcPct val="0"/>
                </a:spcBef>
              </a:pPr>
              <a:r>
                <a:rPr lang="en-US" sz="2187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rPr>
                <a:t>01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6483393" y="2945220"/>
            <a:ext cx="6057900" cy="361950"/>
            <a:chOff x="0" y="0"/>
            <a:chExt cx="8077200" cy="482600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0" y="-38100"/>
              <a:ext cx="8077200" cy="5207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880"/>
                </a:lnSpc>
              </a:pPr>
              <a:r>
                <a:rPr lang="en-US" b="true" sz="2400">
                  <a:solidFill>
                    <a:srgbClr val="003366"/>
                  </a:solidFill>
                  <a:latin typeface="Codec Pro Ultra-Bold"/>
                  <a:ea typeface="Codec Pro Ultra-Bold"/>
                  <a:cs typeface="Codec Pro Ultra-Bold"/>
                  <a:sym typeface="Codec Pro Ultra-Bold"/>
                </a:rPr>
                <a:t>COLOR SEGMENTATION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482600" y="-95250"/>
              <a:ext cx="429736" cy="5334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562"/>
                </a:lnSpc>
                <a:spcBef>
                  <a:spcPct val="0"/>
                </a:spcBef>
              </a:pPr>
              <a:r>
                <a:rPr lang="en-US" sz="2187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rPr>
                <a:t>02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6712941" y="6967360"/>
            <a:ext cx="6057900" cy="361950"/>
            <a:chOff x="0" y="0"/>
            <a:chExt cx="8077200" cy="482600"/>
          </a:xfrm>
        </p:grpSpPr>
        <p:sp>
          <p:nvSpPr>
            <p:cNvPr name="TextBox 17" id="17"/>
            <p:cNvSpPr txBox="true"/>
            <p:nvPr/>
          </p:nvSpPr>
          <p:spPr>
            <a:xfrm rot="0">
              <a:off x="0" y="-38100"/>
              <a:ext cx="8077200" cy="5207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880"/>
                </a:lnSpc>
              </a:pPr>
              <a:r>
                <a:rPr lang="en-US" b="true" sz="2400">
                  <a:solidFill>
                    <a:srgbClr val="003366"/>
                  </a:solidFill>
                  <a:latin typeface="Codec Pro Ultra-Bold"/>
                  <a:ea typeface="Codec Pro Ultra-Bold"/>
                  <a:cs typeface="Codec Pro Ultra-Bold"/>
                  <a:sym typeface="Codec Pro Ultra-Bold"/>
                </a:rPr>
                <a:t>SIGN LOCALISATION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482600" y="-95250"/>
              <a:ext cx="429736" cy="5334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562"/>
                </a:lnSpc>
                <a:spcBef>
                  <a:spcPct val="0"/>
                </a:spcBef>
              </a:pPr>
              <a:r>
                <a:rPr lang="en-US" sz="2187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rPr>
                <a:t>03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6784997" y="3274666"/>
            <a:ext cx="10233217" cy="47625"/>
            <a:chOff x="0" y="0"/>
            <a:chExt cx="3684996" cy="1715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3685028" cy="17150"/>
            </a:xfrm>
            <a:custGeom>
              <a:avLst/>
              <a:gdLst/>
              <a:ahLst/>
              <a:cxnLst/>
              <a:rect r="r" b="b" t="t" l="l"/>
              <a:pathLst>
                <a:path h="17150" w="3685028">
                  <a:moveTo>
                    <a:pt x="0" y="0"/>
                  </a:moveTo>
                  <a:lnTo>
                    <a:pt x="3685028" y="0"/>
                  </a:lnTo>
                  <a:lnTo>
                    <a:pt x="3685028" y="17150"/>
                  </a:lnTo>
                  <a:lnTo>
                    <a:pt x="0" y="17150"/>
                  </a:lnTo>
                  <a:close/>
                </a:path>
              </a:pathLst>
            </a:custGeom>
            <a:solidFill>
              <a:srgbClr val="E5E5E0"/>
            </a:solidFill>
          </p:spPr>
        </p:sp>
      </p:grpSp>
      <p:grpSp>
        <p:nvGrpSpPr>
          <p:cNvPr name="Group 21" id="21"/>
          <p:cNvGrpSpPr/>
          <p:nvPr/>
        </p:nvGrpSpPr>
        <p:grpSpPr>
          <a:xfrm rot="0">
            <a:off x="6954198" y="7300387"/>
            <a:ext cx="10293563" cy="56198"/>
            <a:chOff x="0" y="0"/>
            <a:chExt cx="3684996" cy="20118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3685028" cy="20118"/>
            </a:xfrm>
            <a:custGeom>
              <a:avLst/>
              <a:gdLst/>
              <a:ahLst/>
              <a:cxnLst/>
              <a:rect r="r" b="b" t="t" l="l"/>
              <a:pathLst>
                <a:path h="20118" w="3685028">
                  <a:moveTo>
                    <a:pt x="0" y="0"/>
                  </a:moveTo>
                  <a:lnTo>
                    <a:pt x="3685028" y="0"/>
                  </a:lnTo>
                  <a:lnTo>
                    <a:pt x="3685028" y="20118"/>
                  </a:lnTo>
                  <a:lnTo>
                    <a:pt x="0" y="20118"/>
                  </a:lnTo>
                  <a:close/>
                </a:path>
              </a:pathLst>
            </a:custGeom>
            <a:solidFill>
              <a:srgbClr val="E5E5E0"/>
            </a:solidFill>
          </p:spPr>
        </p:sp>
      </p:grpSp>
      <p:sp>
        <p:nvSpPr>
          <p:cNvPr name="Freeform 23" id="23"/>
          <p:cNvSpPr/>
          <p:nvPr/>
        </p:nvSpPr>
        <p:spPr>
          <a:xfrm flipH="false" flipV="false" rot="0">
            <a:off x="6845343" y="4350991"/>
            <a:ext cx="4192821" cy="1448429"/>
          </a:xfrm>
          <a:custGeom>
            <a:avLst/>
            <a:gdLst/>
            <a:ahLst/>
            <a:cxnLst/>
            <a:rect r="r" b="b" t="t" l="l"/>
            <a:pathLst>
              <a:path h="1448429" w="4192821">
                <a:moveTo>
                  <a:pt x="0" y="0"/>
                </a:moveTo>
                <a:lnTo>
                  <a:pt x="4192821" y="0"/>
                </a:lnTo>
                <a:lnTo>
                  <a:pt x="4192821" y="1448429"/>
                </a:lnTo>
                <a:lnTo>
                  <a:pt x="0" y="144842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-100000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6845343" y="3588991"/>
            <a:ext cx="10172870" cy="762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80"/>
              </a:lnSpc>
            </a:pPr>
            <a:r>
              <a:rPr lang="en-US" sz="2400">
                <a:solidFill>
                  <a:srgbClr val="003366"/>
                </a:solidFill>
                <a:latin typeface="Codec Pro"/>
                <a:ea typeface="Codec Pro"/>
                <a:cs typeface="Codec Pro"/>
                <a:sym typeface="Codec Pro"/>
              </a:rPr>
              <a:t>Transform into HSV values and segment based on the commonly used colours in traffic signs(red, yellow, blue).</a:t>
            </a:r>
          </a:p>
        </p:txBody>
      </p:sp>
      <p:sp>
        <p:nvSpPr>
          <p:cNvPr name="Freeform 25" id="25"/>
          <p:cNvSpPr/>
          <p:nvPr/>
        </p:nvSpPr>
        <p:spPr>
          <a:xfrm flipH="false" flipV="false" rot="0">
            <a:off x="10009313" y="4350991"/>
            <a:ext cx="4192821" cy="1448429"/>
          </a:xfrm>
          <a:custGeom>
            <a:avLst/>
            <a:gdLst/>
            <a:ahLst/>
            <a:cxnLst/>
            <a:rect r="r" b="b" t="t" l="l"/>
            <a:pathLst>
              <a:path h="1448429" w="4192821">
                <a:moveTo>
                  <a:pt x="0" y="0"/>
                </a:moveTo>
                <a:lnTo>
                  <a:pt x="4192821" y="0"/>
                </a:lnTo>
                <a:lnTo>
                  <a:pt x="4192821" y="1448429"/>
                </a:lnTo>
                <a:lnTo>
                  <a:pt x="0" y="144842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99999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14325959" y="3995497"/>
            <a:ext cx="2239990" cy="1408637"/>
          </a:xfrm>
          <a:custGeom>
            <a:avLst/>
            <a:gdLst/>
            <a:ahLst/>
            <a:cxnLst/>
            <a:rect r="r" b="b" t="t" l="l"/>
            <a:pathLst>
              <a:path h="1408637" w="2239990">
                <a:moveTo>
                  <a:pt x="0" y="0"/>
                </a:moveTo>
                <a:lnTo>
                  <a:pt x="2239990" y="0"/>
                </a:lnTo>
                <a:lnTo>
                  <a:pt x="2239990" y="1408637"/>
                </a:lnTo>
                <a:lnTo>
                  <a:pt x="0" y="140863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7307" r="-1372" b="-14524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14779691" y="5544473"/>
            <a:ext cx="2238522" cy="1603862"/>
          </a:xfrm>
          <a:custGeom>
            <a:avLst/>
            <a:gdLst/>
            <a:ahLst/>
            <a:cxnLst/>
            <a:rect r="r" b="b" t="t" l="l"/>
            <a:pathLst>
              <a:path h="1603862" w="2238522">
                <a:moveTo>
                  <a:pt x="0" y="0"/>
                </a:moveTo>
                <a:lnTo>
                  <a:pt x="2238522" y="0"/>
                </a:lnTo>
                <a:lnTo>
                  <a:pt x="2238522" y="1603862"/>
                </a:lnTo>
                <a:lnTo>
                  <a:pt x="0" y="160386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4446" r="0" b="0"/>
            </a:stretch>
          </a:blipFill>
        </p:spPr>
      </p:sp>
      <p:grpSp>
        <p:nvGrpSpPr>
          <p:cNvPr name="Group 28" id="28"/>
          <p:cNvGrpSpPr/>
          <p:nvPr/>
        </p:nvGrpSpPr>
        <p:grpSpPr>
          <a:xfrm rot="0">
            <a:off x="1028700" y="1028700"/>
            <a:ext cx="16230600" cy="1609725"/>
            <a:chOff x="0" y="0"/>
            <a:chExt cx="21640800" cy="2146300"/>
          </a:xfrm>
        </p:grpSpPr>
        <p:sp>
          <p:nvSpPr>
            <p:cNvPr name="TextBox 29" id="29"/>
            <p:cNvSpPr txBox="true"/>
            <p:nvPr/>
          </p:nvSpPr>
          <p:spPr>
            <a:xfrm rot="0">
              <a:off x="0" y="-76200"/>
              <a:ext cx="21640800" cy="15875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8999"/>
                </a:lnSpc>
              </a:pPr>
              <a:r>
                <a:rPr lang="en-US" b="true" sz="7499" spc="-187">
                  <a:solidFill>
                    <a:srgbClr val="E63946"/>
                  </a:solidFill>
                  <a:latin typeface="Gatwick Ultra-Bold"/>
                  <a:ea typeface="Gatwick Ultra-Bold"/>
                  <a:cs typeface="Gatwick Ultra-Bold"/>
                  <a:sym typeface="Gatwick Ultra-Bold"/>
                </a:rPr>
                <a:t>But what is different?</a:t>
              </a:r>
            </a:p>
          </p:txBody>
        </p:sp>
        <p:sp>
          <p:nvSpPr>
            <p:cNvPr name="TextBox 30" id="30"/>
            <p:cNvSpPr txBox="true"/>
            <p:nvPr/>
          </p:nvSpPr>
          <p:spPr>
            <a:xfrm rot="0">
              <a:off x="0" y="1628140"/>
              <a:ext cx="21640800" cy="5181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120"/>
                </a:lnSpc>
              </a:pPr>
              <a:r>
                <a:rPr lang="en-US" b="true" sz="2400">
                  <a:solidFill>
                    <a:srgbClr val="003366"/>
                  </a:solidFill>
                  <a:latin typeface="Arimo Bold"/>
                  <a:ea typeface="Arimo Bold"/>
                  <a:cs typeface="Arimo Bold"/>
                  <a:sym typeface="Arimo Bold"/>
                </a:rPr>
                <a:t>The difference lies in the pre-computation part of the pipeline.</a:t>
              </a:r>
            </a:p>
          </p:txBody>
        </p:sp>
      </p:grpSp>
      <p:sp>
        <p:nvSpPr>
          <p:cNvPr name="TextBox 31" id="31"/>
          <p:cNvSpPr txBox="true"/>
          <p:nvPr/>
        </p:nvSpPr>
        <p:spPr>
          <a:xfrm rot="0">
            <a:off x="1028700" y="3575865"/>
            <a:ext cx="5695950" cy="1123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80"/>
              </a:lnSpc>
            </a:pPr>
            <a:r>
              <a:rPr lang="en-US" sz="2400">
                <a:solidFill>
                  <a:srgbClr val="003366"/>
                </a:solidFill>
                <a:latin typeface="Codec Pro"/>
                <a:ea typeface="Codec Pro"/>
                <a:cs typeface="Codec Pro"/>
                <a:sym typeface="Codec Pro"/>
              </a:rPr>
              <a:t>Transform camera imag</a:t>
            </a:r>
            <a:r>
              <a:rPr lang="en-US" sz="2400">
                <a:solidFill>
                  <a:srgbClr val="003366"/>
                </a:solidFill>
                <a:latin typeface="Codec Pro"/>
                <a:ea typeface="Codec Pro"/>
                <a:cs typeface="Codec Pro"/>
                <a:sym typeface="Codec Pro"/>
              </a:rPr>
              <a:t>e to YUV using equations below and then applying adaptive histogram equalisation: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045229" y="4536012"/>
            <a:ext cx="4245468" cy="13192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1"/>
              </a:lnSpc>
            </a:pPr>
            <a:r>
              <a:rPr lang="en-US" sz="2187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 Y = 0.299R + 0.587G + 0.114B</a:t>
            </a:r>
          </a:p>
          <a:p>
            <a:pPr algn="l">
              <a:lnSpc>
                <a:spcPts val="3561"/>
              </a:lnSpc>
            </a:pPr>
            <a:r>
              <a:rPr lang="en-US" sz="2187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 U = −0.147R − 0.289G + 0.436B</a:t>
            </a:r>
          </a:p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 V = 0.615R − 0.515G − 0.100B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6845343" y="7410450"/>
            <a:ext cx="10172870" cy="2209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2" indent="-259081" lvl="1">
              <a:lnSpc>
                <a:spcPts val="2880"/>
              </a:lnSpc>
              <a:buFont typeface="Arial"/>
              <a:buChar char="•"/>
            </a:pPr>
            <a:r>
              <a:rPr lang="en-US" sz="2400" u="sng">
                <a:solidFill>
                  <a:srgbClr val="003366"/>
                </a:solidFill>
                <a:latin typeface="Codec Pro"/>
                <a:ea typeface="Codec Pro"/>
                <a:cs typeface="Codec Pro"/>
                <a:sym typeface="Codec Pro"/>
              </a:rPr>
              <a:t>Circle detection:</a:t>
            </a:r>
            <a:r>
              <a:rPr lang="en-US" sz="2400">
                <a:solidFill>
                  <a:srgbClr val="003366"/>
                </a:solidFill>
                <a:latin typeface="Codec Pro"/>
                <a:ea typeface="Codec Pro"/>
                <a:cs typeface="Codec Pro"/>
                <a:sym typeface="Codec Pro"/>
              </a:rPr>
              <a:t> Use the Hough transform to map edge points into parameter space and detect circles robustly</a:t>
            </a:r>
          </a:p>
          <a:p>
            <a:pPr algn="l" marL="518162" indent="-259081" lvl="1">
              <a:lnSpc>
                <a:spcPts val="2880"/>
              </a:lnSpc>
              <a:buFont typeface="Arial"/>
              <a:buChar char="•"/>
            </a:pPr>
            <a:r>
              <a:rPr lang="en-US" sz="2400" u="sng">
                <a:solidFill>
                  <a:srgbClr val="003366"/>
                </a:solidFill>
                <a:latin typeface="Codec Pro"/>
                <a:ea typeface="Codec Pro"/>
                <a:cs typeface="Codec Pro"/>
                <a:sym typeface="Codec Pro"/>
              </a:rPr>
              <a:t>Triangle/rectangle detection:</a:t>
            </a:r>
            <a:r>
              <a:rPr lang="en-US" sz="2400">
                <a:solidFill>
                  <a:srgbClr val="003366"/>
                </a:solidFill>
                <a:latin typeface="Codec Pro"/>
                <a:ea typeface="Codec Pro"/>
                <a:cs typeface="Codec Pro"/>
                <a:sym typeface="Codec Pro"/>
              </a:rPr>
              <a:t> Extract contours from the binary image, apply polygonal fitting to remove noise, then classify shapes by vertex count (3 → triangle, 4 → rectangle).</a:t>
            </a:r>
          </a:p>
          <a:p>
            <a:pPr algn="l" marL="0" indent="0" lvl="0">
              <a:lnSpc>
                <a:spcPts val="2880"/>
              </a:lnSpc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6394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66750" y="666750"/>
            <a:ext cx="16954500" cy="8953500"/>
            <a:chOff x="0" y="0"/>
            <a:chExt cx="5734099" cy="302812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2700" y="12700"/>
              <a:ext cx="5669329" cy="2959540"/>
            </a:xfrm>
            <a:custGeom>
              <a:avLst/>
              <a:gdLst/>
              <a:ahLst/>
              <a:cxnLst/>
              <a:rect r="r" b="b" t="t" l="l"/>
              <a:pathLst>
                <a:path h="2959540" w="5669329">
                  <a:moveTo>
                    <a:pt x="146050" y="2959540"/>
                  </a:moveTo>
                  <a:lnTo>
                    <a:pt x="5523279" y="2959540"/>
                  </a:lnTo>
                  <a:cubicBezTo>
                    <a:pt x="5603289" y="2959540"/>
                    <a:pt x="5669329" y="2893500"/>
                    <a:pt x="5669329" y="2813490"/>
                  </a:cubicBezTo>
                  <a:lnTo>
                    <a:pt x="5669329" y="146050"/>
                  </a:lnTo>
                  <a:cubicBezTo>
                    <a:pt x="5669329" y="66040"/>
                    <a:pt x="5603289" y="0"/>
                    <a:pt x="5523279" y="0"/>
                  </a:cubicBezTo>
                  <a:lnTo>
                    <a:pt x="146050" y="0"/>
                  </a:lnTo>
                  <a:cubicBezTo>
                    <a:pt x="66040" y="0"/>
                    <a:pt x="0" y="66040"/>
                    <a:pt x="0" y="146050"/>
                  </a:cubicBezTo>
                  <a:lnTo>
                    <a:pt x="0" y="2813490"/>
                  </a:lnTo>
                  <a:cubicBezTo>
                    <a:pt x="0" y="2894770"/>
                    <a:pt x="66040" y="2959540"/>
                    <a:pt x="146050" y="295954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734099" cy="3028120"/>
            </a:xfrm>
            <a:custGeom>
              <a:avLst/>
              <a:gdLst/>
              <a:ahLst/>
              <a:cxnLst/>
              <a:rect r="r" b="b" t="t" l="l"/>
              <a:pathLst>
                <a:path h="3028120" w="5734099">
                  <a:moveTo>
                    <a:pt x="5670599" y="74930"/>
                  </a:moveTo>
                  <a:cubicBezTo>
                    <a:pt x="5642659" y="30480"/>
                    <a:pt x="5593129" y="0"/>
                    <a:pt x="5535979" y="0"/>
                  </a:cubicBezTo>
                  <a:lnTo>
                    <a:pt x="158750" y="0"/>
                  </a:lnTo>
                  <a:cubicBezTo>
                    <a:pt x="71120" y="0"/>
                    <a:pt x="0" y="71120"/>
                    <a:pt x="0" y="158750"/>
                  </a:cubicBezTo>
                  <a:lnTo>
                    <a:pt x="0" y="2826190"/>
                  </a:lnTo>
                  <a:cubicBezTo>
                    <a:pt x="0" y="2878260"/>
                    <a:pt x="25400" y="2923980"/>
                    <a:pt x="63500" y="2953190"/>
                  </a:cubicBezTo>
                  <a:cubicBezTo>
                    <a:pt x="91440" y="2997640"/>
                    <a:pt x="140970" y="3028120"/>
                    <a:pt x="216920" y="3028120"/>
                  </a:cubicBezTo>
                  <a:lnTo>
                    <a:pt x="5575349" y="3028120"/>
                  </a:lnTo>
                  <a:cubicBezTo>
                    <a:pt x="5662979" y="3028120"/>
                    <a:pt x="5734099" y="2957000"/>
                    <a:pt x="5734099" y="2869370"/>
                  </a:cubicBezTo>
                  <a:lnTo>
                    <a:pt x="5734099" y="208926"/>
                  </a:lnTo>
                  <a:cubicBezTo>
                    <a:pt x="5734099" y="149860"/>
                    <a:pt x="5708699" y="104140"/>
                    <a:pt x="5670599" y="74930"/>
                  </a:cubicBezTo>
                  <a:close/>
                  <a:moveTo>
                    <a:pt x="12700" y="2826190"/>
                  </a:moveTo>
                  <a:lnTo>
                    <a:pt x="12700" y="158750"/>
                  </a:lnTo>
                  <a:cubicBezTo>
                    <a:pt x="12700" y="78740"/>
                    <a:pt x="78740" y="12700"/>
                    <a:pt x="158750" y="12700"/>
                  </a:cubicBezTo>
                  <a:lnTo>
                    <a:pt x="5535979" y="12700"/>
                  </a:lnTo>
                  <a:cubicBezTo>
                    <a:pt x="5615989" y="12700"/>
                    <a:pt x="5682029" y="78740"/>
                    <a:pt x="5682029" y="158750"/>
                  </a:cubicBezTo>
                  <a:lnTo>
                    <a:pt x="5682029" y="2826190"/>
                  </a:lnTo>
                  <a:cubicBezTo>
                    <a:pt x="5682029" y="2906200"/>
                    <a:pt x="5615989" y="2972240"/>
                    <a:pt x="5535979" y="2972240"/>
                  </a:cubicBezTo>
                  <a:lnTo>
                    <a:pt x="158750" y="2972240"/>
                  </a:lnTo>
                  <a:cubicBezTo>
                    <a:pt x="78740" y="2972240"/>
                    <a:pt x="12700" y="2907470"/>
                    <a:pt x="12700" y="2826190"/>
                  </a:cubicBezTo>
                  <a:close/>
                </a:path>
              </a:pathLst>
            </a:custGeom>
            <a:solidFill>
              <a:srgbClr val="003366"/>
            </a:solid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028700" y="4828904"/>
            <a:ext cx="4851002" cy="2643796"/>
          </a:xfrm>
          <a:custGeom>
            <a:avLst/>
            <a:gdLst/>
            <a:ahLst/>
            <a:cxnLst/>
            <a:rect r="r" b="b" t="t" l="l"/>
            <a:pathLst>
              <a:path h="2643796" w="4851002">
                <a:moveTo>
                  <a:pt x="0" y="0"/>
                </a:moveTo>
                <a:lnTo>
                  <a:pt x="4851002" y="0"/>
                </a:lnTo>
                <a:lnTo>
                  <a:pt x="4851002" y="2643796"/>
                </a:lnTo>
                <a:lnTo>
                  <a:pt x="0" y="26437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9413758" y="3955044"/>
            <a:ext cx="7845542" cy="1847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2" indent="-259081" lvl="1">
              <a:lnSpc>
                <a:spcPts val="2880"/>
              </a:lnSpc>
              <a:buFont typeface="Arial"/>
              <a:buChar char="•"/>
            </a:pPr>
            <a:r>
              <a:rPr lang="en-US" sz="2400">
                <a:solidFill>
                  <a:srgbClr val="003366"/>
                </a:solidFill>
                <a:latin typeface="Codec Pro"/>
                <a:ea typeface="Codec Pro"/>
                <a:cs typeface="Codec Pro"/>
                <a:sym typeface="Codec Pro"/>
              </a:rPr>
              <a:t>Divide the image into several cells</a:t>
            </a:r>
          </a:p>
          <a:p>
            <a:pPr algn="l" marL="518162" indent="-259081" lvl="1">
              <a:lnSpc>
                <a:spcPts val="2880"/>
              </a:lnSpc>
              <a:buFont typeface="Arial"/>
              <a:buChar char="•"/>
            </a:pPr>
            <a:r>
              <a:rPr lang="en-US" sz="2400">
                <a:solidFill>
                  <a:srgbClr val="003366"/>
                </a:solidFill>
                <a:latin typeface="Codec Pro"/>
                <a:ea typeface="Codec Pro"/>
                <a:cs typeface="Codec Pro"/>
                <a:sym typeface="Codec Pro"/>
              </a:rPr>
              <a:t>Collect the gradient direction histogram of each pixel point in each cell </a:t>
            </a:r>
          </a:p>
          <a:p>
            <a:pPr algn="l" marL="518162" indent="-259081" lvl="1">
              <a:lnSpc>
                <a:spcPts val="2880"/>
              </a:lnSpc>
              <a:buFont typeface="Arial"/>
              <a:buChar char="•"/>
            </a:pPr>
            <a:r>
              <a:rPr lang="en-US" sz="2400">
                <a:solidFill>
                  <a:srgbClr val="003366"/>
                </a:solidFill>
                <a:latin typeface="Codec Pro"/>
                <a:ea typeface="Codec Pro"/>
                <a:cs typeface="Codec Pro"/>
                <a:sym typeface="Codec Pro"/>
              </a:rPr>
              <a:t>Cells are blocked and normalized</a:t>
            </a:r>
          </a:p>
          <a:p>
            <a:pPr algn="l" marL="518162" indent="-259081" lvl="1">
              <a:lnSpc>
                <a:spcPts val="2880"/>
              </a:lnSpc>
              <a:buFont typeface="Arial"/>
              <a:buChar char="•"/>
            </a:pPr>
            <a:r>
              <a:rPr lang="en-US" sz="2400">
                <a:solidFill>
                  <a:srgbClr val="003366"/>
                </a:solidFill>
                <a:latin typeface="Codec Pro"/>
                <a:ea typeface="Codec Pro"/>
                <a:cs typeface="Codec Pro"/>
                <a:sym typeface="Codec Pro"/>
              </a:rPr>
              <a:t>Feature vectors in all the blocks are concatenated 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9911844" y="5925005"/>
            <a:ext cx="5483099" cy="699970"/>
          </a:xfrm>
          <a:custGeom>
            <a:avLst/>
            <a:gdLst/>
            <a:ahLst/>
            <a:cxnLst/>
            <a:rect r="r" b="b" t="t" l="l"/>
            <a:pathLst>
              <a:path h="699970" w="5483099">
                <a:moveTo>
                  <a:pt x="0" y="0"/>
                </a:moveTo>
                <a:lnTo>
                  <a:pt x="5483099" y="0"/>
                </a:lnTo>
                <a:lnTo>
                  <a:pt x="5483099" y="699970"/>
                </a:lnTo>
                <a:lnTo>
                  <a:pt x="0" y="69997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028700" y="1028700"/>
            <a:ext cx="16230600" cy="2000250"/>
            <a:chOff x="0" y="0"/>
            <a:chExt cx="21640800" cy="2667000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-76200"/>
              <a:ext cx="21640800" cy="15875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8999"/>
                </a:lnSpc>
              </a:pPr>
              <a:r>
                <a:rPr lang="en-US" b="true" sz="7499" spc="-187">
                  <a:solidFill>
                    <a:srgbClr val="E63946"/>
                  </a:solidFill>
                  <a:latin typeface="Gatwick Ultra-Bold"/>
                  <a:ea typeface="Gatwick Ultra-Bold"/>
                  <a:cs typeface="Gatwick Ultra-Bold"/>
                  <a:sym typeface="Gatwick Ultra-Bold"/>
                </a:rPr>
                <a:t>HOG Extraction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1628140"/>
              <a:ext cx="21640800" cy="10388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120"/>
                </a:lnSpc>
              </a:pPr>
              <a:r>
                <a:rPr lang="en-US" b="true" sz="2400">
                  <a:solidFill>
                    <a:srgbClr val="003366"/>
                  </a:solidFill>
                  <a:latin typeface="Arimo Bold"/>
                  <a:ea typeface="Arimo Bold"/>
                  <a:cs typeface="Arimo Bold"/>
                  <a:sym typeface="Arimo Bold"/>
                </a:rPr>
                <a:t>HOG is a feature descriptor commonly used for target detection in computer vision and image processing. It can well represent the outline and edge information of traffic signs.</a:t>
              </a: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028700" y="3231144"/>
            <a:ext cx="15774994" cy="400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80"/>
              </a:lnSpc>
            </a:pPr>
            <a:r>
              <a:rPr lang="en-US" sz="2400">
                <a:solidFill>
                  <a:srgbClr val="003366"/>
                </a:solidFill>
                <a:latin typeface="Codec Pro"/>
                <a:ea typeface="Codec Pro"/>
                <a:cs typeface="Codec Pro"/>
                <a:sym typeface="Codec Pro"/>
              </a:rPr>
              <a:t>T</a:t>
            </a:r>
            <a:r>
              <a:rPr lang="en-US" sz="2400">
                <a:solidFill>
                  <a:srgbClr val="003366"/>
                </a:solidFill>
                <a:latin typeface="Codec Pro"/>
                <a:ea typeface="Codec Pro"/>
                <a:cs typeface="Codec Pro"/>
                <a:sym typeface="Codec Pro"/>
              </a:rPr>
              <a:t>he gradient of the traffic sign image in the horizontal and vertical directions of the pixel points (𝑥, 𝑦) is:-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025424" y="4790804"/>
            <a:ext cx="2890773" cy="2571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80"/>
              </a:lnSpc>
            </a:pPr>
            <a:r>
              <a:rPr lang="en-US" sz="2400">
                <a:solidFill>
                  <a:srgbClr val="003366"/>
                </a:solidFill>
                <a:latin typeface="Codec Pro"/>
                <a:ea typeface="Codec Pro"/>
                <a:cs typeface="Codec Pro"/>
                <a:sym typeface="Codec Pro"/>
              </a:rPr>
              <a:t>Horizontal and Vertical Gradients</a:t>
            </a:r>
          </a:p>
          <a:p>
            <a:pPr algn="l">
              <a:lnSpc>
                <a:spcPts val="2880"/>
              </a:lnSpc>
            </a:pPr>
          </a:p>
          <a:p>
            <a:pPr algn="l">
              <a:lnSpc>
                <a:spcPts val="2880"/>
              </a:lnSpc>
            </a:pPr>
            <a:r>
              <a:rPr lang="en-US" sz="2400">
                <a:solidFill>
                  <a:srgbClr val="003366"/>
                </a:solidFill>
                <a:latin typeface="Codec Pro"/>
                <a:ea typeface="Codec Pro"/>
                <a:cs typeface="Codec Pro"/>
                <a:sym typeface="Codec Pro"/>
              </a:rPr>
              <a:t>Magitude</a:t>
            </a:r>
          </a:p>
          <a:p>
            <a:pPr algn="l">
              <a:lnSpc>
                <a:spcPts val="2880"/>
              </a:lnSpc>
            </a:pPr>
          </a:p>
          <a:p>
            <a:pPr algn="l">
              <a:lnSpc>
                <a:spcPts val="2880"/>
              </a:lnSpc>
            </a:pPr>
          </a:p>
          <a:p>
            <a:pPr algn="l" marL="0" indent="0" lvl="0">
              <a:lnSpc>
                <a:spcPts val="2880"/>
              </a:lnSpc>
            </a:pPr>
            <a:r>
              <a:rPr lang="en-US" sz="2400">
                <a:solidFill>
                  <a:srgbClr val="003366"/>
                </a:solidFill>
                <a:latin typeface="Codec Pro"/>
                <a:ea typeface="Codec Pro"/>
                <a:cs typeface="Codec Pro"/>
                <a:sym typeface="Codec Pro"/>
              </a:rPr>
              <a:t>Direction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413758" y="6710700"/>
            <a:ext cx="7845542" cy="1485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2" indent="-259081" lvl="1">
              <a:lnSpc>
                <a:spcPts val="2880"/>
              </a:lnSpc>
              <a:buFont typeface="Arial"/>
              <a:buChar char="•"/>
            </a:pPr>
            <a:r>
              <a:rPr lang="en-US" sz="2400">
                <a:solidFill>
                  <a:srgbClr val="003366"/>
                </a:solidFill>
                <a:latin typeface="Codec Pro"/>
                <a:ea typeface="Codec Pro"/>
                <a:cs typeface="Codec Pro"/>
                <a:sym typeface="Codec Pro"/>
              </a:rPr>
              <a:t>N = Dimension of HOG feature space</a:t>
            </a:r>
          </a:p>
          <a:p>
            <a:pPr algn="l" marL="518162" indent="-259081" lvl="1">
              <a:lnSpc>
                <a:spcPts val="2880"/>
              </a:lnSpc>
              <a:buFont typeface="Arial"/>
              <a:buChar char="•"/>
            </a:pPr>
            <a:r>
              <a:rPr lang="en-US" sz="2400">
                <a:solidFill>
                  <a:srgbClr val="003366"/>
                </a:solidFill>
                <a:latin typeface="Codec Pro"/>
                <a:ea typeface="Codec Pro"/>
                <a:cs typeface="Codec Pro"/>
                <a:sym typeface="Codec Pro"/>
              </a:rPr>
              <a:t>Iw and Ih = dimensions of image</a:t>
            </a:r>
          </a:p>
          <a:p>
            <a:pPr algn="l" marL="518162" indent="-259081" lvl="1">
              <a:lnSpc>
                <a:spcPts val="2880"/>
              </a:lnSpc>
              <a:buFont typeface="Arial"/>
              <a:buChar char="•"/>
            </a:pPr>
            <a:r>
              <a:rPr lang="en-US" sz="2400">
                <a:solidFill>
                  <a:srgbClr val="003366"/>
                </a:solidFill>
                <a:latin typeface="Codec Pro"/>
                <a:ea typeface="Codec Pro"/>
                <a:cs typeface="Codec Pro"/>
                <a:sym typeface="Codec Pro"/>
              </a:rPr>
              <a:t>Cw and Ch = dimensions of cell</a:t>
            </a:r>
          </a:p>
          <a:p>
            <a:pPr algn="l" marL="518162" indent="-259081" lvl="1">
              <a:lnSpc>
                <a:spcPts val="2880"/>
              </a:lnSpc>
              <a:buFont typeface="Arial"/>
              <a:buChar char="•"/>
            </a:pPr>
            <a:r>
              <a:rPr lang="en-US" sz="2400">
                <a:solidFill>
                  <a:srgbClr val="003366"/>
                </a:solidFill>
                <a:latin typeface="Codec Pro"/>
                <a:ea typeface="Codec Pro"/>
                <a:cs typeface="Codec Pro"/>
                <a:sym typeface="Codec Pro"/>
              </a:rPr>
              <a:t>B = number of cell in each block</a:t>
            </a:r>
          </a:p>
        </p:txBody>
      </p:sp>
    </p:spTree>
  </p:cSld>
  <p:clrMapOvr>
    <a:masterClrMapping/>
  </p:clrMapOvr>
  <p:transition spd="fast">
    <p:fade/>
  </p:transition>
</p:sld>
</file>

<file path=ppt/slides/slide8.xml><?xml version="1.0" encoding="utf-8"?>
<p:sld xmlns:p="http://schemas.openxmlformats.org/presentationml/2006/main" xmlns:a="http://schemas.openxmlformats.org/drawingml/2006/main">
  <p:cSld>
    <p:bg>
      <p:bgPr>
        <a:solidFill>
          <a:srgbClr val="E6394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66750" y="666750"/>
            <a:ext cx="16954500" cy="8953500"/>
            <a:chOff x="0" y="0"/>
            <a:chExt cx="5734099" cy="302812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2700" y="12700"/>
              <a:ext cx="5669329" cy="2959540"/>
            </a:xfrm>
            <a:custGeom>
              <a:avLst/>
              <a:gdLst/>
              <a:ahLst/>
              <a:cxnLst/>
              <a:rect r="r" b="b" t="t" l="l"/>
              <a:pathLst>
                <a:path h="2959540" w="5669329">
                  <a:moveTo>
                    <a:pt x="146050" y="2959540"/>
                  </a:moveTo>
                  <a:lnTo>
                    <a:pt x="5523279" y="2959540"/>
                  </a:lnTo>
                  <a:cubicBezTo>
                    <a:pt x="5603289" y="2959540"/>
                    <a:pt x="5669329" y="2893500"/>
                    <a:pt x="5669329" y="2813490"/>
                  </a:cubicBezTo>
                  <a:lnTo>
                    <a:pt x="5669329" y="146050"/>
                  </a:lnTo>
                  <a:cubicBezTo>
                    <a:pt x="5669329" y="66040"/>
                    <a:pt x="5603289" y="0"/>
                    <a:pt x="5523279" y="0"/>
                  </a:cubicBezTo>
                  <a:lnTo>
                    <a:pt x="146050" y="0"/>
                  </a:lnTo>
                  <a:cubicBezTo>
                    <a:pt x="66040" y="0"/>
                    <a:pt x="0" y="66040"/>
                    <a:pt x="0" y="146050"/>
                  </a:cubicBezTo>
                  <a:lnTo>
                    <a:pt x="0" y="2813490"/>
                  </a:lnTo>
                  <a:cubicBezTo>
                    <a:pt x="0" y="2894770"/>
                    <a:pt x="66040" y="2959540"/>
                    <a:pt x="146050" y="295954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734099" cy="3028120"/>
            </a:xfrm>
            <a:custGeom>
              <a:avLst/>
              <a:gdLst/>
              <a:ahLst/>
              <a:cxnLst/>
              <a:rect r="r" b="b" t="t" l="l"/>
              <a:pathLst>
                <a:path h="3028120" w="5734099">
                  <a:moveTo>
                    <a:pt x="5670599" y="74930"/>
                  </a:moveTo>
                  <a:cubicBezTo>
                    <a:pt x="5642659" y="30480"/>
                    <a:pt x="5593129" y="0"/>
                    <a:pt x="5535979" y="0"/>
                  </a:cubicBezTo>
                  <a:lnTo>
                    <a:pt x="158750" y="0"/>
                  </a:lnTo>
                  <a:cubicBezTo>
                    <a:pt x="71120" y="0"/>
                    <a:pt x="0" y="71120"/>
                    <a:pt x="0" y="158750"/>
                  </a:cubicBezTo>
                  <a:lnTo>
                    <a:pt x="0" y="2826190"/>
                  </a:lnTo>
                  <a:cubicBezTo>
                    <a:pt x="0" y="2878260"/>
                    <a:pt x="25400" y="2923980"/>
                    <a:pt x="63500" y="2953190"/>
                  </a:cubicBezTo>
                  <a:cubicBezTo>
                    <a:pt x="91440" y="2997640"/>
                    <a:pt x="140970" y="3028120"/>
                    <a:pt x="216920" y="3028120"/>
                  </a:cubicBezTo>
                  <a:lnTo>
                    <a:pt x="5575349" y="3028120"/>
                  </a:lnTo>
                  <a:cubicBezTo>
                    <a:pt x="5662979" y="3028120"/>
                    <a:pt x="5734099" y="2957000"/>
                    <a:pt x="5734099" y="2869370"/>
                  </a:cubicBezTo>
                  <a:lnTo>
                    <a:pt x="5734099" y="208926"/>
                  </a:lnTo>
                  <a:cubicBezTo>
                    <a:pt x="5734099" y="149860"/>
                    <a:pt x="5708699" y="104140"/>
                    <a:pt x="5670599" y="74930"/>
                  </a:cubicBezTo>
                  <a:close/>
                  <a:moveTo>
                    <a:pt x="12700" y="2826190"/>
                  </a:moveTo>
                  <a:lnTo>
                    <a:pt x="12700" y="158750"/>
                  </a:lnTo>
                  <a:cubicBezTo>
                    <a:pt x="12700" y="78740"/>
                    <a:pt x="78740" y="12700"/>
                    <a:pt x="158750" y="12700"/>
                  </a:cubicBezTo>
                  <a:lnTo>
                    <a:pt x="5535979" y="12700"/>
                  </a:lnTo>
                  <a:cubicBezTo>
                    <a:pt x="5615989" y="12700"/>
                    <a:pt x="5682029" y="78740"/>
                    <a:pt x="5682029" y="158750"/>
                  </a:cubicBezTo>
                  <a:lnTo>
                    <a:pt x="5682029" y="2826190"/>
                  </a:lnTo>
                  <a:cubicBezTo>
                    <a:pt x="5682029" y="2906200"/>
                    <a:pt x="5615989" y="2972240"/>
                    <a:pt x="5535979" y="2972240"/>
                  </a:cubicBezTo>
                  <a:lnTo>
                    <a:pt x="158750" y="2972240"/>
                  </a:lnTo>
                  <a:cubicBezTo>
                    <a:pt x="78740" y="2972240"/>
                    <a:pt x="12700" y="2907470"/>
                    <a:pt x="12700" y="2826190"/>
                  </a:cubicBezTo>
                  <a:close/>
                </a:path>
              </a:pathLst>
            </a:custGeom>
            <a:solidFill>
              <a:srgbClr val="003366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1028700" y="1028700"/>
            <a:ext cx="16230600" cy="1295400"/>
            <a:chOff x="0" y="0"/>
            <a:chExt cx="21640800" cy="1727200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-57150"/>
              <a:ext cx="21640800" cy="11493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6480"/>
                </a:lnSpc>
              </a:pPr>
              <a:r>
                <a:rPr lang="en-US" b="true" sz="5400" spc="-135">
                  <a:solidFill>
                    <a:srgbClr val="E63946"/>
                  </a:solidFill>
                  <a:latin typeface="Gatwick Ultra-Bold"/>
                  <a:ea typeface="Gatwick Ultra-Bold"/>
                  <a:cs typeface="Gatwick Ultra-Bold"/>
                  <a:sym typeface="Gatwick Ultra-Bold"/>
                </a:rPr>
                <a:t>SVM Training, Evaluation &amp; Conclusion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1209040"/>
              <a:ext cx="21640800" cy="5181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120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987475" y="2286000"/>
            <a:ext cx="3544044" cy="4492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SVM Formulation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87475" y="2955280"/>
            <a:ext cx="7805886" cy="13192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Map HOG descriptors to a high-dimensional space via kernel methods; training minimises ||ω||²/2 + C∑εᵢ to obtain maximum-margin hyperplane.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87475" y="4656831"/>
            <a:ext cx="4227760" cy="4492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Hyperparameters &amp; Kernel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87475" y="5326111"/>
            <a:ext cx="7805886" cy="13192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Select </a:t>
            </a:r>
            <a:r>
              <a:rPr lang="en-US" sz="2187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penalty </a:t>
            </a:r>
            <a:r>
              <a:rPr lang="en-US" sz="2187" b="true">
                <a:solidFill>
                  <a:srgbClr val="272525"/>
                </a:solidFill>
                <a:latin typeface="Lato Bold"/>
                <a:ea typeface="Lato Bold"/>
                <a:cs typeface="Lato Bold"/>
                <a:sym typeface="Lato Bold"/>
              </a:rPr>
              <a:t>C (from 1 to 200) </a:t>
            </a:r>
            <a:r>
              <a:rPr lang="en-US" sz="2187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and </a:t>
            </a:r>
            <a:r>
              <a:rPr lang="en-US" sz="2187" b="true">
                <a:solidFill>
                  <a:srgbClr val="272525"/>
                </a:solidFill>
                <a:latin typeface="Lato Bold"/>
                <a:ea typeface="Lato Bold"/>
                <a:cs typeface="Lato Bold"/>
                <a:sym typeface="Lato Bold"/>
              </a:rPr>
              <a:t>kernel (Linear, Polynomial, RBF, Sigmoid)</a:t>
            </a:r>
            <a:r>
              <a:rPr lang="en-US" sz="2187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 to produce optimal trade-off between margin and misclassification.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494639" y="2286000"/>
            <a:ext cx="3544044" cy="4492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Validation &amp; Results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494639" y="2955280"/>
            <a:ext cx="7805886" cy="17668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Evaluate on the test set and additional sample subsets — model demonstrates robustness under varying illumination and partial occlusion; failure modes include very small targets, severe reflections, and strong motion blur.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87475" y="6970811"/>
            <a:ext cx="4252912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25"/>
              </a:lnSpc>
            </a:pPr>
            <a:r>
              <a:rPr lang="en-US" sz="3312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Conclusion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87475" y="7870477"/>
            <a:ext cx="16303526" cy="10025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HOG + SVM provides a computationally efficient and accurate baseline for traffic sign recognition; remaining challenges motivate future work on small-object detection and blur/reflection mitigation.</a:t>
            </a:r>
          </a:p>
        </p:txBody>
      </p:sp>
    </p:spTree>
  </p:cSld>
  <p:clrMapOvr>
    <a:masterClrMapping/>
  </p:clrMapOvr>
  <p:transition spd="fast">
    <p:fade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D7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66750" y="666750"/>
            <a:ext cx="16954500" cy="8953500"/>
            <a:chOff x="0" y="0"/>
            <a:chExt cx="5734099" cy="302812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2700" y="12700"/>
              <a:ext cx="5669329" cy="2959540"/>
            </a:xfrm>
            <a:custGeom>
              <a:avLst/>
              <a:gdLst/>
              <a:ahLst/>
              <a:cxnLst/>
              <a:rect r="r" b="b" t="t" l="l"/>
              <a:pathLst>
                <a:path h="2959540" w="5669329">
                  <a:moveTo>
                    <a:pt x="146050" y="2959540"/>
                  </a:moveTo>
                  <a:lnTo>
                    <a:pt x="5523279" y="2959540"/>
                  </a:lnTo>
                  <a:cubicBezTo>
                    <a:pt x="5603289" y="2959540"/>
                    <a:pt x="5669329" y="2893500"/>
                    <a:pt x="5669329" y="2813490"/>
                  </a:cubicBezTo>
                  <a:lnTo>
                    <a:pt x="5669329" y="146050"/>
                  </a:lnTo>
                  <a:cubicBezTo>
                    <a:pt x="5669329" y="66040"/>
                    <a:pt x="5603289" y="0"/>
                    <a:pt x="5523279" y="0"/>
                  </a:cubicBezTo>
                  <a:lnTo>
                    <a:pt x="146050" y="0"/>
                  </a:lnTo>
                  <a:cubicBezTo>
                    <a:pt x="66040" y="0"/>
                    <a:pt x="0" y="66040"/>
                    <a:pt x="0" y="146050"/>
                  </a:cubicBezTo>
                  <a:lnTo>
                    <a:pt x="0" y="2813490"/>
                  </a:lnTo>
                  <a:cubicBezTo>
                    <a:pt x="0" y="2894770"/>
                    <a:pt x="66040" y="2959540"/>
                    <a:pt x="146050" y="2959540"/>
                  </a:cubicBezTo>
                  <a:close/>
                </a:path>
              </a:pathLst>
            </a:custGeom>
            <a:solidFill>
              <a:srgbClr val="003366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734099" cy="3028120"/>
            </a:xfrm>
            <a:custGeom>
              <a:avLst/>
              <a:gdLst/>
              <a:ahLst/>
              <a:cxnLst/>
              <a:rect r="r" b="b" t="t" l="l"/>
              <a:pathLst>
                <a:path h="3028120" w="5734099">
                  <a:moveTo>
                    <a:pt x="5670599" y="74930"/>
                  </a:moveTo>
                  <a:cubicBezTo>
                    <a:pt x="5642659" y="30480"/>
                    <a:pt x="5593129" y="0"/>
                    <a:pt x="5535979" y="0"/>
                  </a:cubicBezTo>
                  <a:lnTo>
                    <a:pt x="158750" y="0"/>
                  </a:lnTo>
                  <a:cubicBezTo>
                    <a:pt x="71120" y="0"/>
                    <a:pt x="0" y="71120"/>
                    <a:pt x="0" y="158750"/>
                  </a:cubicBezTo>
                  <a:lnTo>
                    <a:pt x="0" y="2826190"/>
                  </a:lnTo>
                  <a:cubicBezTo>
                    <a:pt x="0" y="2878260"/>
                    <a:pt x="25400" y="2923980"/>
                    <a:pt x="63500" y="2953190"/>
                  </a:cubicBezTo>
                  <a:cubicBezTo>
                    <a:pt x="91440" y="2997640"/>
                    <a:pt x="140970" y="3028120"/>
                    <a:pt x="216920" y="3028120"/>
                  </a:cubicBezTo>
                  <a:lnTo>
                    <a:pt x="5575349" y="3028120"/>
                  </a:lnTo>
                  <a:cubicBezTo>
                    <a:pt x="5662979" y="3028120"/>
                    <a:pt x="5734099" y="2957000"/>
                    <a:pt x="5734099" y="2869370"/>
                  </a:cubicBezTo>
                  <a:lnTo>
                    <a:pt x="5734099" y="208926"/>
                  </a:lnTo>
                  <a:cubicBezTo>
                    <a:pt x="5734099" y="149860"/>
                    <a:pt x="5708699" y="104140"/>
                    <a:pt x="5670599" y="74930"/>
                  </a:cubicBezTo>
                  <a:close/>
                  <a:moveTo>
                    <a:pt x="12700" y="2826190"/>
                  </a:moveTo>
                  <a:lnTo>
                    <a:pt x="12700" y="158750"/>
                  </a:lnTo>
                  <a:cubicBezTo>
                    <a:pt x="12700" y="78740"/>
                    <a:pt x="78740" y="12700"/>
                    <a:pt x="158750" y="12700"/>
                  </a:cubicBezTo>
                  <a:lnTo>
                    <a:pt x="5535979" y="12700"/>
                  </a:lnTo>
                  <a:cubicBezTo>
                    <a:pt x="5615989" y="12700"/>
                    <a:pt x="5682029" y="78740"/>
                    <a:pt x="5682029" y="158750"/>
                  </a:cubicBezTo>
                  <a:lnTo>
                    <a:pt x="5682029" y="2826190"/>
                  </a:lnTo>
                  <a:cubicBezTo>
                    <a:pt x="5682029" y="2906200"/>
                    <a:pt x="5615989" y="2972240"/>
                    <a:pt x="5535979" y="2972240"/>
                  </a:cubicBezTo>
                  <a:lnTo>
                    <a:pt x="158750" y="2972240"/>
                  </a:lnTo>
                  <a:cubicBezTo>
                    <a:pt x="78740" y="2972240"/>
                    <a:pt x="12700" y="2907470"/>
                    <a:pt x="12700" y="2826190"/>
                  </a:cubicBezTo>
                  <a:close/>
                </a:path>
              </a:pathLst>
            </a:custGeom>
            <a:solidFill>
              <a:srgbClr val="FFD700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917376" y="2844411"/>
            <a:ext cx="8980655" cy="1412974"/>
            <a:chOff x="0" y="0"/>
            <a:chExt cx="11974206" cy="188396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10242" y="19050"/>
              <a:ext cx="11953739" cy="1845818"/>
            </a:xfrm>
            <a:custGeom>
              <a:avLst/>
              <a:gdLst/>
              <a:ahLst/>
              <a:cxnLst/>
              <a:rect r="r" b="b" t="t" l="l"/>
              <a:pathLst>
                <a:path h="1845818" w="11953739">
                  <a:moveTo>
                    <a:pt x="0" y="129032"/>
                  </a:moveTo>
                  <a:cubicBezTo>
                    <a:pt x="0" y="57785"/>
                    <a:pt x="31614" y="0"/>
                    <a:pt x="70670" y="0"/>
                  </a:cubicBezTo>
                  <a:lnTo>
                    <a:pt x="11883068" y="0"/>
                  </a:lnTo>
                  <a:cubicBezTo>
                    <a:pt x="11922125" y="0"/>
                    <a:pt x="11953739" y="57785"/>
                    <a:pt x="11953739" y="129032"/>
                  </a:cubicBezTo>
                  <a:lnTo>
                    <a:pt x="11953739" y="1716786"/>
                  </a:lnTo>
                  <a:cubicBezTo>
                    <a:pt x="11953739" y="1788033"/>
                    <a:pt x="11922125" y="1845818"/>
                    <a:pt x="11883068" y="1845818"/>
                  </a:cubicBezTo>
                  <a:lnTo>
                    <a:pt x="70670" y="1845818"/>
                  </a:lnTo>
                  <a:cubicBezTo>
                    <a:pt x="31614" y="1845818"/>
                    <a:pt x="0" y="1788033"/>
                    <a:pt x="0" y="1716786"/>
                  </a:cubicBez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1974237" cy="1883918"/>
            </a:xfrm>
            <a:custGeom>
              <a:avLst/>
              <a:gdLst/>
              <a:ahLst/>
              <a:cxnLst/>
              <a:rect r="r" b="b" t="t" l="l"/>
              <a:pathLst>
                <a:path h="1883918" w="11974237">
                  <a:moveTo>
                    <a:pt x="0" y="148082"/>
                  </a:moveTo>
                  <a:cubicBezTo>
                    <a:pt x="0" y="65913"/>
                    <a:pt x="36393" y="0"/>
                    <a:pt x="80912" y="0"/>
                  </a:cubicBezTo>
                  <a:lnTo>
                    <a:pt x="11893310" y="0"/>
                  </a:lnTo>
                  <a:lnTo>
                    <a:pt x="11893310" y="19050"/>
                  </a:lnTo>
                  <a:lnTo>
                    <a:pt x="11893310" y="0"/>
                  </a:lnTo>
                  <a:cubicBezTo>
                    <a:pt x="11937829" y="0"/>
                    <a:pt x="11974237" y="65913"/>
                    <a:pt x="11974237" y="148082"/>
                  </a:cubicBezTo>
                  <a:lnTo>
                    <a:pt x="11963981" y="148082"/>
                  </a:lnTo>
                  <a:lnTo>
                    <a:pt x="11974237" y="148082"/>
                  </a:lnTo>
                  <a:lnTo>
                    <a:pt x="11974237" y="1735836"/>
                  </a:lnTo>
                  <a:lnTo>
                    <a:pt x="11963981" y="1735836"/>
                  </a:lnTo>
                  <a:lnTo>
                    <a:pt x="11974237" y="1735836"/>
                  </a:lnTo>
                  <a:cubicBezTo>
                    <a:pt x="11974237" y="1818005"/>
                    <a:pt x="11937829" y="1883918"/>
                    <a:pt x="11893310" y="1883918"/>
                  </a:cubicBezTo>
                  <a:lnTo>
                    <a:pt x="11893310" y="1864868"/>
                  </a:lnTo>
                  <a:lnTo>
                    <a:pt x="11893310" y="1883918"/>
                  </a:lnTo>
                  <a:lnTo>
                    <a:pt x="80912" y="1883918"/>
                  </a:lnTo>
                  <a:lnTo>
                    <a:pt x="80912" y="1864868"/>
                  </a:lnTo>
                  <a:lnTo>
                    <a:pt x="80912" y="1883918"/>
                  </a:lnTo>
                  <a:cubicBezTo>
                    <a:pt x="36393" y="1883918"/>
                    <a:pt x="0" y="1818005"/>
                    <a:pt x="0" y="1735836"/>
                  </a:cubicBezTo>
                  <a:lnTo>
                    <a:pt x="0" y="148082"/>
                  </a:lnTo>
                  <a:lnTo>
                    <a:pt x="10242" y="148082"/>
                  </a:lnTo>
                  <a:lnTo>
                    <a:pt x="0" y="148082"/>
                  </a:lnTo>
                  <a:moveTo>
                    <a:pt x="20484" y="148082"/>
                  </a:moveTo>
                  <a:lnTo>
                    <a:pt x="20484" y="1735836"/>
                  </a:lnTo>
                  <a:lnTo>
                    <a:pt x="10242" y="1735836"/>
                  </a:lnTo>
                  <a:lnTo>
                    <a:pt x="20484" y="1735836"/>
                  </a:lnTo>
                  <a:cubicBezTo>
                    <a:pt x="20484" y="1796288"/>
                    <a:pt x="47386" y="1845818"/>
                    <a:pt x="80912" y="1845818"/>
                  </a:cubicBezTo>
                  <a:lnTo>
                    <a:pt x="11893310" y="1845818"/>
                  </a:lnTo>
                  <a:cubicBezTo>
                    <a:pt x="11926905" y="1845818"/>
                    <a:pt x="11953739" y="1796288"/>
                    <a:pt x="11953739" y="1735836"/>
                  </a:cubicBezTo>
                  <a:lnTo>
                    <a:pt x="11953739" y="148082"/>
                  </a:lnTo>
                  <a:cubicBezTo>
                    <a:pt x="11953739" y="87630"/>
                    <a:pt x="11926836" y="38100"/>
                    <a:pt x="11893310" y="38100"/>
                  </a:cubicBezTo>
                  <a:lnTo>
                    <a:pt x="80912" y="38100"/>
                  </a:lnTo>
                  <a:lnTo>
                    <a:pt x="80912" y="19050"/>
                  </a:lnTo>
                  <a:lnTo>
                    <a:pt x="80912" y="38100"/>
                  </a:lnTo>
                  <a:cubicBezTo>
                    <a:pt x="47386" y="38100"/>
                    <a:pt x="20484" y="87630"/>
                    <a:pt x="20484" y="148082"/>
                  </a:cubicBezTo>
                  <a:close/>
                </a:path>
              </a:pathLst>
            </a:custGeom>
            <a:solidFill>
              <a:srgbClr val="CECEC9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940421" y="2887273"/>
            <a:ext cx="495458" cy="1327249"/>
            <a:chOff x="0" y="0"/>
            <a:chExt cx="660611" cy="176966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60611" cy="1769618"/>
            </a:xfrm>
            <a:custGeom>
              <a:avLst/>
              <a:gdLst/>
              <a:ahLst/>
              <a:cxnLst/>
              <a:rect r="r" b="b" t="t" l="l"/>
              <a:pathLst>
                <a:path h="1769618" w="660611">
                  <a:moveTo>
                    <a:pt x="0" y="83312"/>
                  </a:moveTo>
                  <a:cubicBezTo>
                    <a:pt x="0" y="37338"/>
                    <a:pt x="20074" y="0"/>
                    <a:pt x="44792" y="0"/>
                  </a:cubicBezTo>
                  <a:lnTo>
                    <a:pt x="615819" y="0"/>
                  </a:lnTo>
                  <a:cubicBezTo>
                    <a:pt x="640536" y="0"/>
                    <a:pt x="660611" y="37338"/>
                    <a:pt x="660611" y="83312"/>
                  </a:cubicBezTo>
                  <a:lnTo>
                    <a:pt x="660611" y="1686306"/>
                  </a:lnTo>
                  <a:cubicBezTo>
                    <a:pt x="660611" y="1732280"/>
                    <a:pt x="640536" y="1769618"/>
                    <a:pt x="615819" y="1769618"/>
                  </a:cubicBezTo>
                  <a:lnTo>
                    <a:pt x="44792" y="1769618"/>
                  </a:lnTo>
                  <a:cubicBezTo>
                    <a:pt x="20074" y="1769618"/>
                    <a:pt x="0" y="1732280"/>
                    <a:pt x="0" y="1686306"/>
                  </a:cubicBezTo>
                  <a:close/>
                </a:path>
              </a:pathLst>
            </a:custGeom>
            <a:solidFill>
              <a:srgbClr val="FFD700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917376" y="4459196"/>
            <a:ext cx="8980655" cy="1412974"/>
            <a:chOff x="0" y="0"/>
            <a:chExt cx="11974206" cy="188396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10242" y="19050"/>
              <a:ext cx="11953739" cy="1845818"/>
            </a:xfrm>
            <a:custGeom>
              <a:avLst/>
              <a:gdLst/>
              <a:ahLst/>
              <a:cxnLst/>
              <a:rect r="r" b="b" t="t" l="l"/>
              <a:pathLst>
                <a:path h="1845818" w="11953739">
                  <a:moveTo>
                    <a:pt x="0" y="129032"/>
                  </a:moveTo>
                  <a:cubicBezTo>
                    <a:pt x="0" y="57785"/>
                    <a:pt x="31614" y="0"/>
                    <a:pt x="70670" y="0"/>
                  </a:cubicBezTo>
                  <a:lnTo>
                    <a:pt x="11883068" y="0"/>
                  </a:lnTo>
                  <a:cubicBezTo>
                    <a:pt x="11922125" y="0"/>
                    <a:pt x="11953739" y="57785"/>
                    <a:pt x="11953739" y="129032"/>
                  </a:cubicBezTo>
                  <a:lnTo>
                    <a:pt x="11953739" y="1716786"/>
                  </a:lnTo>
                  <a:cubicBezTo>
                    <a:pt x="11953739" y="1788033"/>
                    <a:pt x="11922125" y="1845818"/>
                    <a:pt x="11883068" y="1845818"/>
                  </a:cubicBezTo>
                  <a:lnTo>
                    <a:pt x="70670" y="1845818"/>
                  </a:lnTo>
                  <a:cubicBezTo>
                    <a:pt x="31614" y="1845818"/>
                    <a:pt x="0" y="1788033"/>
                    <a:pt x="0" y="1716786"/>
                  </a:cubicBez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1974237" cy="1883918"/>
            </a:xfrm>
            <a:custGeom>
              <a:avLst/>
              <a:gdLst/>
              <a:ahLst/>
              <a:cxnLst/>
              <a:rect r="r" b="b" t="t" l="l"/>
              <a:pathLst>
                <a:path h="1883918" w="11974237">
                  <a:moveTo>
                    <a:pt x="0" y="148082"/>
                  </a:moveTo>
                  <a:cubicBezTo>
                    <a:pt x="0" y="65913"/>
                    <a:pt x="36393" y="0"/>
                    <a:pt x="80912" y="0"/>
                  </a:cubicBezTo>
                  <a:lnTo>
                    <a:pt x="11893310" y="0"/>
                  </a:lnTo>
                  <a:lnTo>
                    <a:pt x="11893310" y="19050"/>
                  </a:lnTo>
                  <a:lnTo>
                    <a:pt x="11893310" y="0"/>
                  </a:lnTo>
                  <a:cubicBezTo>
                    <a:pt x="11937829" y="0"/>
                    <a:pt x="11974237" y="65913"/>
                    <a:pt x="11974237" y="148082"/>
                  </a:cubicBezTo>
                  <a:lnTo>
                    <a:pt x="11963981" y="148082"/>
                  </a:lnTo>
                  <a:lnTo>
                    <a:pt x="11974237" y="148082"/>
                  </a:lnTo>
                  <a:lnTo>
                    <a:pt x="11974237" y="1735836"/>
                  </a:lnTo>
                  <a:lnTo>
                    <a:pt x="11963981" y="1735836"/>
                  </a:lnTo>
                  <a:lnTo>
                    <a:pt x="11974237" y="1735836"/>
                  </a:lnTo>
                  <a:cubicBezTo>
                    <a:pt x="11974237" y="1818005"/>
                    <a:pt x="11937829" y="1883918"/>
                    <a:pt x="11893310" y="1883918"/>
                  </a:cubicBezTo>
                  <a:lnTo>
                    <a:pt x="11893310" y="1864868"/>
                  </a:lnTo>
                  <a:lnTo>
                    <a:pt x="11893310" y="1883918"/>
                  </a:lnTo>
                  <a:lnTo>
                    <a:pt x="80912" y="1883918"/>
                  </a:lnTo>
                  <a:lnTo>
                    <a:pt x="80912" y="1864868"/>
                  </a:lnTo>
                  <a:lnTo>
                    <a:pt x="80912" y="1883918"/>
                  </a:lnTo>
                  <a:cubicBezTo>
                    <a:pt x="36393" y="1883918"/>
                    <a:pt x="0" y="1818005"/>
                    <a:pt x="0" y="1735836"/>
                  </a:cubicBezTo>
                  <a:lnTo>
                    <a:pt x="0" y="148082"/>
                  </a:lnTo>
                  <a:lnTo>
                    <a:pt x="10242" y="148082"/>
                  </a:lnTo>
                  <a:lnTo>
                    <a:pt x="0" y="148082"/>
                  </a:lnTo>
                  <a:moveTo>
                    <a:pt x="20484" y="148082"/>
                  </a:moveTo>
                  <a:lnTo>
                    <a:pt x="20484" y="1735836"/>
                  </a:lnTo>
                  <a:lnTo>
                    <a:pt x="10242" y="1735836"/>
                  </a:lnTo>
                  <a:lnTo>
                    <a:pt x="20484" y="1735836"/>
                  </a:lnTo>
                  <a:cubicBezTo>
                    <a:pt x="20484" y="1796288"/>
                    <a:pt x="47386" y="1845818"/>
                    <a:pt x="80912" y="1845818"/>
                  </a:cubicBezTo>
                  <a:lnTo>
                    <a:pt x="11893310" y="1845818"/>
                  </a:lnTo>
                  <a:cubicBezTo>
                    <a:pt x="11926905" y="1845818"/>
                    <a:pt x="11953739" y="1796288"/>
                    <a:pt x="11953739" y="1735836"/>
                  </a:cubicBezTo>
                  <a:lnTo>
                    <a:pt x="11953739" y="148082"/>
                  </a:lnTo>
                  <a:cubicBezTo>
                    <a:pt x="11953739" y="87630"/>
                    <a:pt x="11926836" y="38100"/>
                    <a:pt x="11893310" y="38100"/>
                  </a:cubicBezTo>
                  <a:lnTo>
                    <a:pt x="80912" y="38100"/>
                  </a:lnTo>
                  <a:lnTo>
                    <a:pt x="80912" y="19050"/>
                  </a:lnTo>
                  <a:lnTo>
                    <a:pt x="80912" y="38100"/>
                  </a:lnTo>
                  <a:cubicBezTo>
                    <a:pt x="47386" y="38100"/>
                    <a:pt x="20484" y="87630"/>
                    <a:pt x="20484" y="148082"/>
                  </a:cubicBezTo>
                  <a:close/>
                </a:path>
              </a:pathLst>
            </a:custGeom>
            <a:solidFill>
              <a:srgbClr val="CECEC9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940421" y="4502058"/>
            <a:ext cx="495458" cy="1327249"/>
            <a:chOff x="0" y="0"/>
            <a:chExt cx="660611" cy="1769665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660611" cy="1769618"/>
            </a:xfrm>
            <a:custGeom>
              <a:avLst/>
              <a:gdLst/>
              <a:ahLst/>
              <a:cxnLst/>
              <a:rect r="r" b="b" t="t" l="l"/>
              <a:pathLst>
                <a:path h="1769618" w="660611">
                  <a:moveTo>
                    <a:pt x="0" y="83312"/>
                  </a:moveTo>
                  <a:cubicBezTo>
                    <a:pt x="0" y="37338"/>
                    <a:pt x="20074" y="0"/>
                    <a:pt x="44792" y="0"/>
                  </a:cubicBezTo>
                  <a:lnTo>
                    <a:pt x="615819" y="0"/>
                  </a:lnTo>
                  <a:cubicBezTo>
                    <a:pt x="640536" y="0"/>
                    <a:pt x="660611" y="37338"/>
                    <a:pt x="660611" y="83312"/>
                  </a:cubicBezTo>
                  <a:lnTo>
                    <a:pt x="660611" y="1686306"/>
                  </a:lnTo>
                  <a:cubicBezTo>
                    <a:pt x="660611" y="1732280"/>
                    <a:pt x="640536" y="1769618"/>
                    <a:pt x="615819" y="1769618"/>
                  </a:cubicBezTo>
                  <a:lnTo>
                    <a:pt x="44792" y="1769618"/>
                  </a:lnTo>
                  <a:cubicBezTo>
                    <a:pt x="20074" y="1769618"/>
                    <a:pt x="0" y="1732280"/>
                    <a:pt x="0" y="1686306"/>
                  </a:cubicBezTo>
                  <a:close/>
                </a:path>
              </a:pathLst>
            </a:custGeom>
            <a:solidFill>
              <a:srgbClr val="FFD700"/>
            </a:solid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917376" y="6073981"/>
            <a:ext cx="8980655" cy="1412974"/>
            <a:chOff x="0" y="0"/>
            <a:chExt cx="11974206" cy="1883965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10242" y="19050"/>
              <a:ext cx="11953739" cy="1845818"/>
            </a:xfrm>
            <a:custGeom>
              <a:avLst/>
              <a:gdLst/>
              <a:ahLst/>
              <a:cxnLst/>
              <a:rect r="r" b="b" t="t" l="l"/>
              <a:pathLst>
                <a:path h="1845818" w="11953739">
                  <a:moveTo>
                    <a:pt x="0" y="129032"/>
                  </a:moveTo>
                  <a:cubicBezTo>
                    <a:pt x="0" y="57785"/>
                    <a:pt x="31614" y="0"/>
                    <a:pt x="70670" y="0"/>
                  </a:cubicBezTo>
                  <a:lnTo>
                    <a:pt x="11883068" y="0"/>
                  </a:lnTo>
                  <a:cubicBezTo>
                    <a:pt x="11922125" y="0"/>
                    <a:pt x="11953739" y="57785"/>
                    <a:pt x="11953739" y="129032"/>
                  </a:cubicBezTo>
                  <a:lnTo>
                    <a:pt x="11953739" y="1716786"/>
                  </a:lnTo>
                  <a:cubicBezTo>
                    <a:pt x="11953739" y="1788033"/>
                    <a:pt x="11922125" y="1845818"/>
                    <a:pt x="11883068" y="1845818"/>
                  </a:cubicBezTo>
                  <a:lnTo>
                    <a:pt x="70670" y="1845818"/>
                  </a:lnTo>
                  <a:cubicBezTo>
                    <a:pt x="31614" y="1845818"/>
                    <a:pt x="0" y="1788033"/>
                    <a:pt x="0" y="1716786"/>
                  </a:cubicBez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1974237" cy="1883918"/>
            </a:xfrm>
            <a:custGeom>
              <a:avLst/>
              <a:gdLst/>
              <a:ahLst/>
              <a:cxnLst/>
              <a:rect r="r" b="b" t="t" l="l"/>
              <a:pathLst>
                <a:path h="1883918" w="11974237">
                  <a:moveTo>
                    <a:pt x="0" y="148082"/>
                  </a:moveTo>
                  <a:cubicBezTo>
                    <a:pt x="0" y="65913"/>
                    <a:pt x="36393" y="0"/>
                    <a:pt x="80912" y="0"/>
                  </a:cubicBezTo>
                  <a:lnTo>
                    <a:pt x="11893310" y="0"/>
                  </a:lnTo>
                  <a:lnTo>
                    <a:pt x="11893310" y="19050"/>
                  </a:lnTo>
                  <a:lnTo>
                    <a:pt x="11893310" y="0"/>
                  </a:lnTo>
                  <a:cubicBezTo>
                    <a:pt x="11937829" y="0"/>
                    <a:pt x="11974237" y="65913"/>
                    <a:pt x="11974237" y="148082"/>
                  </a:cubicBezTo>
                  <a:lnTo>
                    <a:pt x="11963981" y="148082"/>
                  </a:lnTo>
                  <a:lnTo>
                    <a:pt x="11974237" y="148082"/>
                  </a:lnTo>
                  <a:lnTo>
                    <a:pt x="11974237" y="1735836"/>
                  </a:lnTo>
                  <a:lnTo>
                    <a:pt x="11963981" y="1735836"/>
                  </a:lnTo>
                  <a:lnTo>
                    <a:pt x="11974237" y="1735836"/>
                  </a:lnTo>
                  <a:cubicBezTo>
                    <a:pt x="11974237" y="1818005"/>
                    <a:pt x="11937829" y="1883918"/>
                    <a:pt x="11893310" y="1883918"/>
                  </a:cubicBezTo>
                  <a:lnTo>
                    <a:pt x="11893310" y="1864868"/>
                  </a:lnTo>
                  <a:lnTo>
                    <a:pt x="11893310" y="1883918"/>
                  </a:lnTo>
                  <a:lnTo>
                    <a:pt x="80912" y="1883918"/>
                  </a:lnTo>
                  <a:lnTo>
                    <a:pt x="80912" y="1864868"/>
                  </a:lnTo>
                  <a:lnTo>
                    <a:pt x="80912" y="1883918"/>
                  </a:lnTo>
                  <a:cubicBezTo>
                    <a:pt x="36393" y="1883918"/>
                    <a:pt x="0" y="1818005"/>
                    <a:pt x="0" y="1735836"/>
                  </a:cubicBezTo>
                  <a:lnTo>
                    <a:pt x="0" y="148082"/>
                  </a:lnTo>
                  <a:lnTo>
                    <a:pt x="10242" y="148082"/>
                  </a:lnTo>
                  <a:lnTo>
                    <a:pt x="0" y="148082"/>
                  </a:lnTo>
                  <a:moveTo>
                    <a:pt x="20484" y="148082"/>
                  </a:moveTo>
                  <a:lnTo>
                    <a:pt x="20484" y="1735836"/>
                  </a:lnTo>
                  <a:lnTo>
                    <a:pt x="10242" y="1735836"/>
                  </a:lnTo>
                  <a:lnTo>
                    <a:pt x="20484" y="1735836"/>
                  </a:lnTo>
                  <a:cubicBezTo>
                    <a:pt x="20484" y="1796288"/>
                    <a:pt x="47386" y="1845818"/>
                    <a:pt x="80912" y="1845818"/>
                  </a:cubicBezTo>
                  <a:lnTo>
                    <a:pt x="11893310" y="1845818"/>
                  </a:lnTo>
                  <a:cubicBezTo>
                    <a:pt x="11926905" y="1845818"/>
                    <a:pt x="11953739" y="1796288"/>
                    <a:pt x="11953739" y="1735836"/>
                  </a:cubicBezTo>
                  <a:lnTo>
                    <a:pt x="11953739" y="148082"/>
                  </a:lnTo>
                  <a:cubicBezTo>
                    <a:pt x="11953739" y="87630"/>
                    <a:pt x="11926836" y="38100"/>
                    <a:pt x="11893310" y="38100"/>
                  </a:cubicBezTo>
                  <a:lnTo>
                    <a:pt x="80912" y="38100"/>
                  </a:lnTo>
                  <a:lnTo>
                    <a:pt x="80912" y="19050"/>
                  </a:lnTo>
                  <a:lnTo>
                    <a:pt x="80912" y="38100"/>
                  </a:lnTo>
                  <a:cubicBezTo>
                    <a:pt x="47386" y="38100"/>
                    <a:pt x="20484" y="87630"/>
                    <a:pt x="20484" y="148082"/>
                  </a:cubicBezTo>
                  <a:close/>
                </a:path>
              </a:pathLst>
            </a:custGeom>
            <a:solidFill>
              <a:srgbClr val="CECEC9"/>
            </a:solid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940421" y="6116843"/>
            <a:ext cx="495458" cy="1327249"/>
            <a:chOff x="0" y="0"/>
            <a:chExt cx="660611" cy="1769665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660611" cy="1769618"/>
            </a:xfrm>
            <a:custGeom>
              <a:avLst/>
              <a:gdLst/>
              <a:ahLst/>
              <a:cxnLst/>
              <a:rect r="r" b="b" t="t" l="l"/>
              <a:pathLst>
                <a:path h="1769618" w="660611">
                  <a:moveTo>
                    <a:pt x="0" y="83312"/>
                  </a:moveTo>
                  <a:cubicBezTo>
                    <a:pt x="0" y="37338"/>
                    <a:pt x="20074" y="0"/>
                    <a:pt x="44792" y="0"/>
                  </a:cubicBezTo>
                  <a:lnTo>
                    <a:pt x="615819" y="0"/>
                  </a:lnTo>
                  <a:cubicBezTo>
                    <a:pt x="640536" y="0"/>
                    <a:pt x="660611" y="37338"/>
                    <a:pt x="660611" y="83312"/>
                  </a:cubicBezTo>
                  <a:lnTo>
                    <a:pt x="660611" y="1686306"/>
                  </a:lnTo>
                  <a:cubicBezTo>
                    <a:pt x="660611" y="1732280"/>
                    <a:pt x="640536" y="1769618"/>
                    <a:pt x="615819" y="1769618"/>
                  </a:cubicBezTo>
                  <a:lnTo>
                    <a:pt x="44792" y="1769618"/>
                  </a:lnTo>
                  <a:cubicBezTo>
                    <a:pt x="20074" y="1769618"/>
                    <a:pt x="0" y="1732280"/>
                    <a:pt x="0" y="1686306"/>
                  </a:cubicBezTo>
                  <a:close/>
                </a:path>
              </a:pathLst>
            </a:custGeom>
            <a:solidFill>
              <a:srgbClr val="FFD700"/>
            </a:solid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917376" y="7688766"/>
            <a:ext cx="8980655" cy="1412974"/>
            <a:chOff x="0" y="0"/>
            <a:chExt cx="11974206" cy="1883965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10242" y="19050"/>
              <a:ext cx="11953739" cy="1845818"/>
            </a:xfrm>
            <a:custGeom>
              <a:avLst/>
              <a:gdLst/>
              <a:ahLst/>
              <a:cxnLst/>
              <a:rect r="r" b="b" t="t" l="l"/>
              <a:pathLst>
                <a:path h="1845818" w="11953739">
                  <a:moveTo>
                    <a:pt x="0" y="129032"/>
                  </a:moveTo>
                  <a:cubicBezTo>
                    <a:pt x="0" y="57785"/>
                    <a:pt x="31614" y="0"/>
                    <a:pt x="70670" y="0"/>
                  </a:cubicBezTo>
                  <a:lnTo>
                    <a:pt x="11883068" y="0"/>
                  </a:lnTo>
                  <a:cubicBezTo>
                    <a:pt x="11922125" y="0"/>
                    <a:pt x="11953739" y="57785"/>
                    <a:pt x="11953739" y="129032"/>
                  </a:cubicBezTo>
                  <a:lnTo>
                    <a:pt x="11953739" y="1716786"/>
                  </a:lnTo>
                  <a:cubicBezTo>
                    <a:pt x="11953739" y="1788033"/>
                    <a:pt x="11922125" y="1845818"/>
                    <a:pt x="11883068" y="1845818"/>
                  </a:cubicBezTo>
                  <a:lnTo>
                    <a:pt x="70670" y="1845818"/>
                  </a:lnTo>
                  <a:cubicBezTo>
                    <a:pt x="31614" y="1845818"/>
                    <a:pt x="0" y="1788033"/>
                    <a:pt x="0" y="1716786"/>
                  </a:cubicBez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1974237" cy="1883918"/>
            </a:xfrm>
            <a:custGeom>
              <a:avLst/>
              <a:gdLst/>
              <a:ahLst/>
              <a:cxnLst/>
              <a:rect r="r" b="b" t="t" l="l"/>
              <a:pathLst>
                <a:path h="1883918" w="11974237">
                  <a:moveTo>
                    <a:pt x="0" y="148082"/>
                  </a:moveTo>
                  <a:cubicBezTo>
                    <a:pt x="0" y="65913"/>
                    <a:pt x="36393" y="0"/>
                    <a:pt x="80912" y="0"/>
                  </a:cubicBezTo>
                  <a:lnTo>
                    <a:pt x="11893310" y="0"/>
                  </a:lnTo>
                  <a:lnTo>
                    <a:pt x="11893310" y="19050"/>
                  </a:lnTo>
                  <a:lnTo>
                    <a:pt x="11893310" y="0"/>
                  </a:lnTo>
                  <a:cubicBezTo>
                    <a:pt x="11937829" y="0"/>
                    <a:pt x="11974237" y="65913"/>
                    <a:pt x="11974237" y="148082"/>
                  </a:cubicBezTo>
                  <a:lnTo>
                    <a:pt x="11963981" y="148082"/>
                  </a:lnTo>
                  <a:lnTo>
                    <a:pt x="11974237" y="148082"/>
                  </a:lnTo>
                  <a:lnTo>
                    <a:pt x="11974237" y="1735836"/>
                  </a:lnTo>
                  <a:lnTo>
                    <a:pt x="11963981" y="1735836"/>
                  </a:lnTo>
                  <a:lnTo>
                    <a:pt x="11974237" y="1735836"/>
                  </a:lnTo>
                  <a:cubicBezTo>
                    <a:pt x="11974237" y="1818005"/>
                    <a:pt x="11937829" y="1883918"/>
                    <a:pt x="11893310" y="1883918"/>
                  </a:cubicBezTo>
                  <a:lnTo>
                    <a:pt x="11893310" y="1864868"/>
                  </a:lnTo>
                  <a:lnTo>
                    <a:pt x="11893310" y="1883918"/>
                  </a:lnTo>
                  <a:lnTo>
                    <a:pt x="80912" y="1883918"/>
                  </a:lnTo>
                  <a:lnTo>
                    <a:pt x="80912" y="1864868"/>
                  </a:lnTo>
                  <a:lnTo>
                    <a:pt x="80912" y="1883918"/>
                  </a:lnTo>
                  <a:cubicBezTo>
                    <a:pt x="36393" y="1883918"/>
                    <a:pt x="0" y="1818005"/>
                    <a:pt x="0" y="1735836"/>
                  </a:cubicBezTo>
                  <a:lnTo>
                    <a:pt x="0" y="148082"/>
                  </a:lnTo>
                  <a:lnTo>
                    <a:pt x="10242" y="148082"/>
                  </a:lnTo>
                  <a:lnTo>
                    <a:pt x="0" y="148082"/>
                  </a:lnTo>
                  <a:moveTo>
                    <a:pt x="20484" y="148082"/>
                  </a:moveTo>
                  <a:lnTo>
                    <a:pt x="20484" y="1735836"/>
                  </a:lnTo>
                  <a:lnTo>
                    <a:pt x="10242" y="1735836"/>
                  </a:lnTo>
                  <a:lnTo>
                    <a:pt x="20484" y="1735836"/>
                  </a:lnTo>
                  <a:cubicBezTo>
                    <a:pt x="20484" y="1796288"/>
                    <a:pt x="47386" y="1845818"/>
                    <a:pt x="80912" y="1845818"/>
                  </a:cubicBezTo>
                  <a:lnTo>
                    <a:pt x="11893310" y="1845818"/>
                  </a:lnTo>
                  <a:cubicBezTo>
                    <a:pt x="11926905" y="1845818"/>
                    <a:pt x="11953739" y="1796288"/>
                    <a:pt x="11953739" y="1735836"/>
                  </a:cubicBezTo>
                  <a:lnTo>
                    <a:pt x="11953739" y="148082"/>
                  </a:lnTo>
                  <a:cubicBezTo>
                    <a:pt x="11953739" y="87630"/>
                    <a:pt x="11926836" y="38100"/>
                    <a:pt x="11893310" y="38100"/>
                  </a:cubicBezTo>
                  <a:lnTo>
                    <a:pt x="80912" y="38100"/>
                  </a:lnTo>
                  <a:lnTo>
                    <a:pt x="80912" y="19050"/>
                  </a:lnTo>
                  <a:lnTo>
                    <a:pt x="80912" y="38100"/>
                  </a:lnTo>
                  <a:cubicBezTo>
                    <a:pt x="47386" y="38100"/>
                    <a:pt x="20484" y="87630"/>
                    <a:pt x="20484" y="148082"/>
                  </a:cubicBezTo>
                  <a:close/>
                </a:path>
              </a:pathLst>
            </a:custGeom>
            <a:solidFill>
              <a:srgbClr val="CECEC9"/>
            </a:solidFill>
          </p:spPr>
        </p:sp>
      </p:grpSp>
      <p:grpSp>
        <p:nvGrpSpPr>
          <p:cNvPr name="Group 23" id="23"/>
          <p:cNvGrpSpPr/>
          <p:nvPr/>
        </p:nvGrpSpPr>
        <p:grpSpPr>
          <a:xfrm rot="0">
            <a:off x="940421" y="7731628"/>
            <a:ext cx="495458" cy="1327249"/>
            <a:chOff x="0" y="0"/>
            <a:chExt cx="660611" cy="1769665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660611" cy="1769618"/>
            </a:xfrm>
            <a:custGeom>
              <a:avLst/>
              <a:gdLst/>
              <a:ahLst/>
              <a:cxnLst/>
              <a:rect r="r" b="b" t="t" l="l"/>
              <a:pathLst>
                <a:path h="1769618" w="660611">
                  <a:moveTo>
                    <a:pt x="0" y="83312"/>
                  </a:moveTo>
                  <a:cubicBezTo>
                    <a:pt x="0" y="37338"/>
                    <a:pt x="20074" y="0"/>
                    <a:pt x="44792" y="0"/>
                  </a:cubicBezTo>
                  <a:lnTo>
                    <a:pt x="615819" y="0"/>
                  </a:lnTo>
                  <a:cubicBezTo>
                    <a:pt x="640536" y="0"/>
                    <a:pt x="660611" y="37338"/>
                    <a:pt x="660611" y="83312"/>
                  </a:cubicBezTo>
                  <a:lnTo>
                    <a:pt x="660611" y="1686306"/>
                  </a:lnTo>
                  <a:cubicBezTo>
                    <a:pt x="660611" y="1732280"/>
                    <a:pt x="640536" y="1769618"/>
                    <a:pt x="615819" y="1769618"/>
                  </a:cubicBezTo>
                  <a:lnTo>
                    <a:pt x="44792" y="1769618"/>
                  </a:lnTo>
                  <a:cubicBezTo>
                    <a:pt x="20074" y="1769618"/>
                    <a:pt x="0" y="1732280"/>
                    <a:pt x="0" y="1686306"/>
                  </a:cubicBezTo>
                  <a:close/>
                </a:path>
              </a:pathLst>
            </a:custGeom>
            <a:solidFill>
              <a:srgbClr val="FFD700"/>
            </a:solidFill>
          </p:spPr>
        </p:sp>
      </p:grpSp>
      <p:sp>
        <p:nvSpPr>
          <p:cNvPr name="Freeform 25" id="25"/>
          <p:cNvSpPr/>
          <p:nvPr/>
        </p:nvSpPr>
        <p:spPr>
          <a:xfrm flipH="false" flipV="false" rot="0">
            <a:off x="10475223" y="2808065"/>
            <a:ext cx="6362150" cy="6250812"/>
          </a:xfrm>
          <a:custGeom>
            <a:avLst/>
            <a:gdLst/>
            <a:ahLst/>
            <a:cxnLst/>
            <a:rect r="r" b="b" t="t" l="l"/>
            <a:pathLst>
              <a:path h="6250812" w="6362150">
                <a:moveTo>
                  <a:pt x="0" y="0"/>
                </a:moveTo>
                <a:lnTo>
                  <a:pt x="6362150" y="0"/>
                </a:lnTo>
                <a:lnTo>
                  <a:pt x="6362150" y="6250812"/>
                </a:lnTo>
                <a:lnTo>
                  <a:pt x="0" y="62508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26" id="26"/>
          <p:cNvSpPr txBox="true"/>
          <p:nvPr/>
        </p:nvSpPr>
        <p:spPr>
          <a:xfrm rot="0">
            <a:off x="2105025" y="971550"/>
            <a:ext cx="14077950" cy="1695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480"/>
              </a:lnSpc>
            </a:pPr>
            <a:r>
              <a:rPr lang="en-US" b="true" sz="5400" spc="-135">
                <a:solidFill>
                  <a:srgbClr val="FFD700"/>
                </a:solidFill>
                <a:latin typeface="Gatwick Ultra-Bold"/>
                <a:ea typeface="Gatwick Ultra-Bold"/>
                <a:cs typeface="Gatwick Ultra-Bold"/>
                <a:sym typeface="Gatwick Ultra-Bold"/>
              </a:rPr>
              <a:t>GTSRB — Ge</a:t>
            </a:r>
            <a:r>
              <a:rPr lang="en-US" b="true" sz="5400" spc="-135">
                <a:solidFill>
                  <a:srgbClr val="FFD700"/>
                </a:solidFill>
                <a:latin typeface="Gatwick Ultra-Bold"/>
                <a:ea typeface="Gatwick Ultra-Bold"/>
                <a:cs typeface="Gatwick Ultra-Bold"/>
                <a:sym typeface="Gatwick Ultra-Bold"/>
              </a:rPr>
              <a:t>rman Traffic Sign Recognition Benchmark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092691" y="3373048"/>
            <a:ext cx="185797" cy="3635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87"/>
              </a:lnSpc>
            </a:pPr>
            <a:r>
              <a:rPr lang="en-US" sz="2687">
                <a:solidFill>
                  <a:srgbClr val="272525"/>
                </a:solidFill>
                <a:latin typeface="Arimo"/>
                <a:ea typeface="Arimo"/>
                <a:cs typeface="Arimo"/>
                <a:sym typeface="Arimo"/>
              </a:rPr>
              <a:t>1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559743" y="3089085"/>
            <a:ext cx="1548466" cy="3667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12"/>
              </a:lnSpc>
            </a:pPr>
            <a:r>
              <a:rPr lang="en-US" sz="2249">
                <a:solidFill>
                  <a:srgbClr val="272525"/>
                </a:solidFill>
                <a:latin typeface="Arimo"/>
                <a:ea typeface="Arimo"/>
                <a:cs typeface="Arimo"/>
                <a:sym typeface="Arimo"/>
              </a:rPr>
              <a:t>Overview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559743" y="3539438"/>
            <a:ext cx="8191378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5"/>
              </a:lnSpc>
            </a:pPr>
            <a:r>
              <a:rPr lang="en-US" sz="1812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Real-world traffic-sign dataset for classification and detection.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092691" y="4987833"/>
            <a:ext cx="185797" cy="3635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87"/>
              </a:lnSpc>
            </a:pPr>
            <a:r>
              <a:rPr lang="en-US" sz="2687">
                <a:solidFill>
                  <a:srgbClr val="272525"/>
                </a:solidFill>
                <a:latin typeface="Arimo"/>
                <a:ea typeface="Arimo"/>
                <a:cs typeface="Arimo"/>
                <a:sym typeface="Arimo"/>
              </a:rPr>
              <a:t>2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559743" y="4703870"/>
            <a:ext cx="2277072" cy="3667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12"/>
              </a:lnSpc>
            </a:pPr>
            <a:r>
              <a:rPr lang="en-US" sz="2249">
                <a:solidFill>
                  <a:srgbClr val="272525"/>
                </a:solidFill>
                <a:latin typeface="Arimo"/>
                <a:ea typeface="Arimo"/>
                <a:cs typeface="Arimo"/>
                <a:sym typeface="Arimo"/>
              </a:rPr>
              <a:t>Scale &amp; Classes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559743" y="5154223"/>
            <a:ext cx="8191378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5"/>
              </a:lnSpc>
            </a:pPr>
            <a:r>
              <a:rPr lang="en-US" sz="1812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≈ </a:t>
            </a:r>
            <a:r>
              <a:rPr lang="en-US" sz="1812" b="true">
                <a:solidFill>
                  <a:srgbClr val="272525"/>
                </a:solidFill>
                <a:latin typeface="Lato Bold"/>
                <a:ea typeface="Lato Bold"/>
                <a:cs typeface="Lato Bold"/>
                <a:sym typeface="Lato Bold"/>
              </a:rPr>
              <a:t>50k images</a:t>
            </a:r>
            <a:r>
              <a:rPr lang="en-US" sz="1812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, </a:t>
            </a:r>
            <a:r>
              <a:rPr lang="en-US" sz="1812" b="true">
                <a:solidFill>
                  <a:srgbClr val="272525"/>
                </a:solidFill>
                <a:latin typeface="Lato Bold"/>
                <a:ea typeface="Lato Bold"/>
                <a:cs typeface="Lato Bold"/>
                <a:sym typeface="Lato Bold"/>
              </a:rPr>
              <a:t>43 classes</a:t>
            </a:r>
            <a:r>
              <a:rPr lang="en-US" sz="1812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 (multi-condition imaging).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092691" y="6602618"/>
            <a:ext cx="185797" cy="3635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87"/>
              </a:lnSpc>
            </a:pPr>
            <a:r>
              <a:rPr lang="en-US" sz="2687">
                <a:solidFill>
                  <a:srgbClr val="272525"/>
                </a:solidFill>
                <a:latin typeface="Arimo"/>
                <a:ea typeface="Arimo"/>
                <a:cs typeface="Arimo"/>
                <a:sym typeface="Arimo"/>
              </a:rPr>
              <a:t>3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559743" y="6318655"/>
            <a:ext cx="2107064" cy="3667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12"/>
              </a:lnSpc>
            </a:pPr>
            <a:r>
              <a:rPr lang="en-US" sz="2249">
                <a:solidFill>
                  <a:srgbClr val="272525"/>
                </a:solidFill>
                <a:latin typeface="Arimo"/>
                <a:ea typeface="Arimo"/>
                <a:cs typeface="Arimo"/>
                <a:sym typeface="Arimo"/>
              </a:rPr>
              <a:t>Image &amp; Format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559743" y="6769008"/>
            <a:ext cx="8191378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5"/>
              </a:lnSpc>
            </a:pPr>
            <a:r>
              <a:rPr lang="en-US" sz="1812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PPM images, variable sizes (~15×15 to 250×250); each image contains one sign.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092691" y="8217403"/>
            <a:ext cx="185797" cy="3635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87"/>
              </a:lnSpc>
            </a:pPr>
            <a:r>
              <a:rPr lang="en-US" sz="2687">
                <a:solidFill>
                  <a:srgbClr val="272525"/>
                </a:solidFill>
                <a:latin typeface="Arimo"/>
                <a:ea typeface="Arimo"/>
                <a:cs typeface="Arimo"/>
                <a:sym typeface="Arimo"/>
              </a:rPr>
              <a:t>4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559743" y="7933440"/>
            <a:ext cx="1548466" cy="3667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12"/>
              </a:lnSpc>
            </a:pPr>
            <a:r>
              <a:rPr lang="en-US" sz="2249">
                <a:solidFill>
                  <a:srgbClr val="272525"/>
                </a:solidFill>
                <a:latin typeface="Arimo"/>
                <a:ea typeface="Arimo"/>
                <a:cs typeface="Arimo"/>
                <a:sym typeface="Arimo"/>
              </a:rPr>
              <a:t>Annotations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559743" y="8383793"/>
            <a:ext cx="8191378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5"/>
              </a:lnSpc>
            </a:pPr>
            <a:r>
              <a:rPr lang="en-US" sz="1812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CSV files per class with image size, bounding-box (ROI) coordinates and ClassId.</a:t>
            </a:r>
          </a:p>
        </p:txBody>
      </p:sp>
    </p:spTree>
  </p:cSld>
  <p:clrMapOvr>
    <a:masterClrMapping/>
  </p:clrMapOvr>
  <p:transition spd="fast"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DAG3Rj4Ouk0</dc:identifier>
  <dcterms:modified xsi:type="dcterms:W3CDTF">2011-08-01T06:04:30Z</dcterms:modified>
  <cp:revision>1</cp:revision>
  <dc:title>Traffic-Sign-Recognition-Based-on-HOG-Feature-and-SVM.pptx</dc:title>
</cp:coreProperties>
</file>